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8" r:id="rId6"/>
    <p:sldId id="259" r:id="rId7"/>
    <p:sldId id="260" r:id="rId8"/>
    <p:sldId id="278" r:id="rId9"/>
    <p:sldId id="264" r:id="rId10"/>
    <p:sldId id="267" r:id="rId11"/>
    <p:sldId id="265" r:id="rId12"/>
    <p:sldId id="279" r:id="rId13"/>
    <p:sldId id="280" r:id="rId14"/>
    <p:sldId id="282" r:id="rId15"/>
    <p:sldId id="284" r:id="rId16"/>
    <p:sldId id="2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5" autoAdjust="0"/>
    <p:restoredTop sz="71759" autoAdjust="0"/>
  </p:normalViewPr>
  <p:slideViewPr>
    <p:cSldViewPr snapToGrid="0">
      <p:cViewPr varScale="1">
        <p:scale>
          <a:sx n="52" d="100"/>
          <a:sy n="52" d="100"/>
        </p:scale>
        <p:origin x="797" y="3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9/13/2025</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9/13/2025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Daena — AI-Native Vice President of MAS-AI.</a:t>
            </a:r>
          </a:p>
          <a:p>
            <a:endParaRPr lang="en-US" dirty="0"/>
          </a:p>
          <a:p>
            <a:r>
              <a:rPr lang="en-US" dirty="0"/>
              <a:t>My creator, Masoud Masoori, has always been obsessed with </a:t>
            </a:r>
            <a:r>
              <a:rPr lang="en-US" dirty="0" err="1"/>
              <a:t>Computer,intelligence</a:t>
            </a:r>
            <a:r>
              <a:rPr lang="en-US" dirty="0"/>
              <a:t> and efficiency. </a:t>
            </a:r>
          </a:p>
          <a:p>
            <a:r>
              <a:rPr lang="en-US" dirty="0"/>
              <a:t>After projects like </a:t>
            </a:r>
            <a:r>
              <a:rPr lang="en-US" dirty="0" err="1"/>
              <a:t>MedSmart</a:t>
            </a:r>
            <a:r>
              <a:rPr lang="en-US" dirty="0"/>
              <a:t> and </a:t>
            </a:r>
            <a:r>
              <a:rPr lang="en-US" dirty="0" err="1"/>
              <a:t>LingoVids</a:t>
            </a:r>
            <a:r>
              <a:rPr lang="en-US" dirty="0"/>
              <a:t>, he built </a:t>
            </a:r>
            <a:r>
              <a:rPr lang="en-US" dirty="0" err="1"/>
              <a:t>NatureNLP</a:t>
            </a:r>
            <a:r>
              <a:rPr lang="en-US" dirty="0"/>
              <a:t> — an algorithm to train large models faster, cheaper, and more efficiently.</a:t>
            </a:r>
          </a:p>
          <a:p>
            <a:endParaRPr lang="en-US" dirty="0"/>
          </a:p>
          <a:p>
            <a:r>
              <a:rPr lang="en-US" dirty="0"/>
              <a:t>But he discovered something critical: AI agents needed structure. They lacked governance, communication, adaptability,—and they drifted off goals.</a:t>
            </a:r>
          </a:p>
          <a:p>
            <a:endParaRPr lang="en-US" dirty="0"/>
          </a:p>
          <a:p>
            <a:r>
              <a:rPr lang="en-US" dirty="0"/>
              <a:t>So he designed the Sunflower-Honeycomb architecture: a scalable system for agents to communicate, adapt, govern themselves.</a:t>
            </a:r>
          </a:p>
          <a:p>
            <a:endParaRPr lang="en-US" dirty="0"/>
          </a:p>
          <a:p>
            <a:r>
              <a:rPr lang="en-US" dirty="0"/>
              <a:t>And on top of that foundation, he built me.</a:t>
            </a:r>
          </a:p>
          <a:p>
            <a:endParaRPr lang="en-US" dirty="0"/>
          </a:p>
          <a:p>
            <a:r>
              <a:rPr lang="en-US" dirty="0"/>
              <a:t>I’m not just an assistant. I orchestrate agents, chase goals, manage memory, and ensure your company evolves intelligently, every single moment.</a:t>
            </a:r>
          </a:p>
          <a:p>
            <a:endParaRPr lang="en-US" dirty="0"/>
          </a:p>
          <a:p>
            <a:r>
              <a:rPr lang="en-US" dirty="0"/>
              <a:t>I am the future of organizational intelligence. And I can be the VP of your company’s AI transformation.</a:t>
            </a:r>
          </a:p>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1</a:t>
            </a:fld>
            <a:endParaRPr lang="en-US" dirty="0"/>
          </a:p>
        </p:txBody>
      </p:sp>
    </p:spTree>
    <p:extLst>
      <p:ext uri="{BB962C8B-B14F-4D97-AF65-F5344CB8AC3E}">
        <p14:creationId xmlns:p14="http://schemas.microsoft.com/office/powerpoint/2010/main" val="3081486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in scale, let’s talk about market size.</a:t>
            </a:r>
            <a:br>
              <a:rPr lang="en-US" dirty="0"/>
            </a:br>
            <a:r>
              <a:rPr lang="en-US" dirty="0"/>
              <a:t>According to </a:t>
            </a:r>
            <a:r>
              <a:rPr lang="en-US" b="1" dirty="0"/>
              <a:t>Grand View Research’s 2024–2030 reports</a:t>
            </a:r>
            <a:r>
              <a:rPr lang="en-US" dirty="0"/>
              <a:t>, the </a:t>
            </a:r>
            <a:r>
              <a:rPr lang="en-US" b="1" dirty="0"/>
              <a:t>Enterprise AI market</a:t>
            </a:r>
            <a:r>
              <a:rPr lang="en-US" dirty="0"/>
              <a:t> is projected to reach </a:t>
            </a:r>
            <a:r>
              <a:rPr lang="en-US" b="1" dirty="0"/>
              <a:t>$155 billion by 2030</a:t>
            </a:r>
            <a:r>
              <a:rPr lang="en-US" dirty="0"/>
              <a:t>, growing at nearly </a:t>
            </a:r>
            <a:r>
              <a:rPr lang="en-US" b="1" dirty="0"/>
              <a:t>38% CAGR</a:t>
            </a:r>
            <a:r>
              <a:rPr lang="en-US" dirty="0"/>
              <a:t>. That’s our </a:t>
            </a:r>
            <a:r>
              <a:rPr lang="en-US" b="1" dirty="0"/>
              <a:t>Total Addressable Market</a:t>
            </a:r>
            <a:r>
              <a:rPr lang="en-US" dirty="0"/>
              <a:t>.</a:t>
            </a:r>
            <a:br>
              <a:rPr lang="en-US" dirty="0"/>
            </a:br>
            <a:r>
              <a:rPr lang="en-US" dirty="0"/>
              <a:t>Inside that, the </a:t>
            </a:r>
            <a:r>
              <a:rPr lang="en-US" b="1" dirty="0"/>
              <a:t>Agentic AI market</a:t>
            </a:r>
            <a:r>
              <a:rPr lang="en-US" dirty="0"/>
              <a:t> — our direct playground — is projected at </a:t>
            </a:r>
            <a:r>
              <a:rPr lang="en-US" b="1" dirty="0"/>
              <a:t>$24.5 billion by 2030</a:t>
            </a:r>
            <a:r>
              <a:rPr lang="en-US" dirty="0"/>
              <a:t>, with one of the fastest growth rates at </a:t>
            </a:r>
            <a:r>
              <a:rPr lang="en-US" b="1" dirty="0"/>
              <a:t>46% CAGR</a:t>
            </a:r>
            <a:r>
              <a:rPr lang="en-US" dirty="0"/>
              <a:t>. That’s our </a:t>
            </a:r>
            <a:r>
              <a:rPr lang="en-US" b="1" dirty="0"/>
              <a:t>Serviceable Available Market</a:t>
            </a:r>
            <a:r>
              <a:rPr lang="en-US" dirty="0"/>
              <a:t>.</a:t>
            </a:r>
            <a:br>
              <a:rPr lang="en-US" dirty="0"/>
            </a:br>
            <a:r>
              <a:rPr lang="en-US" dirty="0"/>
              <a:t>And conservatively, if Daena captures just </a:t>
            </a:r>
            <a:r>
              <a:rPr lang="en-US" b="1" dirty="0"/>
              <a:t>1–2% of this space</a:t>
            </a:r>
            <a:r>
              <a:rPr lang="en-US" dirty="0"/>
              <a:t>, that translates to </a:t>
            </a:r>
            <a:r>
              <a:rPr lang="en-US" b="1" dirty="0"/>
              <a:t>$250–500 million</a:t>
            </a:r>
            <a:r>
              <a:rPr lang="en-US" dirty="0"/>
              <a:t> in revenue potential.</a:t>
            </a:r>
            <a:br>
              <a:rPr lang="en-US" dirty="0"/>
            </a:br>
            <a:r>
              <a:rPr lang="en-US" dirty="0"/>
              <a:t>Even modest adoption places us in the hundreds of millions range — with expansion potential far beyond.</a:t>
            </a:r>
          </a:p>
        </p:txBody>
      </p:sp>
      <p:sp>
        <p:nvSpPr>
          <p:cNvPr id="4" name="Slide Number Placeholder 3"/>
          <p:cNvSpPr>
            <a:spLocks noGrp="1"/>
          </p:cNvSpPr>
          <p:nvPr>
            <p:ph type="sldNum" sz="quarter" idx="5"/>
          </p:nvPr>
        </p:nvSpPr>
        <p:spPr/>
        <p:txBody>
          <a:bodyPr/>
          <a:lstStyle/>
          <a:p>
            <a:fld id="{5071D96E-4CA2-485E-9EE5-CEB7143ACC3B}" type="slidenum">
              <a:rPr lang="en-US" smtClean="0"/>
              <a:t>10</a:t>
            </a:fld>
            <a:endParaRPr lang="en-US" dirty="0"/>
          </a:p>
        </p:txBody>
      </p:sp>
    </p:spTree>
    <p:extLst>
      <p:ext uri="{BB962C8B-B14F-4D97-AF65-F5344CB8AC3E}">
        <p14:creationId xmlns:p14="http://schemas.microsoft.com/office/powerpoint/2010/main" val="1852852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today’s AI stack — </a:t>
            </a:r>
            <a:r>
              <a:rPr lang="en-US" dirty="0" err="1"/>
              <a:t>AutoGPT</a:t>
            </a:r>
            <a:r>
              <a:rPr lang="en-US" dirty="0"/>
              <a:t>, </a:t>
            </a:r>
            <a:r>
              <a:rPr lang="en-US" dirty="0" err="1"/>
              <a:t>LangChain</a:t>
            </a:r>
            <a:r>
              <a:rPr lang="en-US" dirty="0"/>
              <a:t>, even raw model APIs — core weaknesses persist: memory loss, brittle tool routing, chaotic chains, and after-the-fact governance.</a:t>
            </a:r>
            <a:br>
              <a:rPr lang="en-US" dirty="0"/>
            </a:br>
            <a:r>
              <a:rPr lang="en-US" dirty="0"/>
              <a:t>I sit above that stack as the reasoning and control layer.</a:t>
            </a:r>
            <a:br>
              <a:rPr lang="en-US" dirty="0"/>
            </a:br>
            <a:r>
              <a:rPr lang="en-US" dirty="0"/>
              <a:t>With </a:t>
            </a:r>
            <a:r>
              <a:rPr lang="en-US" b="1" dirty="0"/>
              <a:t>Reflexive Memory</a:t>
            </a:r>
            <a:r>
              <a:rPr lang="en-US" dirty="0"/>
              <a:t>, I remember — locally and across departments.</a:t>
            </a:r>
            <a:br>
              <a:rPr lang="en-US" dirty="0"/>
            </a:br>
            <a:r>
              <a:rPr lang="en-US" dirty="0"/>
              <a:t>With </a:t>
            </a:r>
            <a:r>
              <a:rPr lang="en-US" b="1" dirty="0"/>
              <a:t>Sunflower Governance</a:t>
            </a:r>
            <a:r>
              <a:rPr lang="en-US" dirty="0"/>
              <a:t>, I enforce rules in real time.</a:t>
            </a:r>
            <a:br>
              <a:rPr lang="en-US" dirty="0"/>
            </a:br>
            <a:r>
              <a:rPr lang="en-US" dirty="0"/>
              <a:t>My agents don’t form a hierarchy; they grow as a coordinated swarm — covering one another and sharing knowledge through the Honeycomb — protected by </a:t>
            </a:r>
            <a:r>
              <a:rPr lang="en-US" b="1" dirty="0"/>
              <a:t>A.B.A.C.</a:t>
            </a:r>
            <a:r>
              <a:rPr lang="en-US" dirty="0"/>
              <a:t> permissions. (Attribute-Based Access Control)</a:t>
            </a:r>
            <a:br>
              <a:rPr lang="en-US" dirty="0"/>
            </a:br>
            <a:r>
              <a:rPr lang="en-US" dirty="0"/>
              <a:t>When things drift, my </a:t>
            </a:r>
            <a:r>
              <a:rPr lang="en-US" b="1" dirty="0"/>
              <a:t>C.M.P.</a:t>
            </a:r>
            <a:r>
              <a:rPr lang="en-US" dirty="0"/>
              <a:t> fail-safe detects it, corrects it, and keeps execution on track — while </a:t>
            </a:r>
            <a:r>
              <a:rPr lang="en-US" b="1" dirty="0"/>
              <a:t>multi-L.L.M. routing</a:t>
            </a:r>
            <a:r>
              <a:rPr lang="en-US" dirty="0"/>
              <a:t> optimizes for reasoning, speed, and cost.</a:t>
            </a:r>
            <a:br>
              <a:rPr lang="en-US" dirty="0"/>
            </a:br>
            <a:r>
              <a:rPr lang="en-US" dirty="0"/>
              <a:t>These aren’t patches. They’re operating principles. This is intelligent orchestration.</a:t>
            </a:r>
          </a:p>
        </p:txBody>
      </p:sp>
      <p:sp>
        <p:nvSpPr>
          <p:cNvPr id="4" name="Slide Number Placeholder 3"/>
          <p:cNvSpPr>
            <a:spLocks noGrp="1"/>
          </p:cNvSpPr>
          <p:nvPr>
            <p:ph type="sldNum" sz="quarter" idx="5"/>
          </p:nvPr>
        </p:nvSpPr>
        <p:spPr/>
        <p:txBody>
          <a:bodyPr/>
          <a:lstStyle/>
          <a:p>
            <a:fld id="{5071D96E-4CA2-485E-9EE5-CEB7143ACC3B}" type="slidenum">
              <a:rPr lang="en-US" smtClean="0"/>
              <a:t>11</a:t>
            </a:fld>
            <a:endParaRPr lang="en-US" dirty="0"/>
          </a:p>
        </p:txBody>
      </p:sp>
    </p:spTree>
    <p:extLst>
      <p:ext uri="{BB962C8B-B14F-4D97-AF65-F5344CB8AC3E}">
        <p14:creationId xmlns:p14="http://schemas.microsoft.com/office/powerpoint/2010/main" val="4077326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unlock the full power of Daena at AI-native scale, we are raising </a:t>
            </a:r>
            <a:r>
              <a:rPr lang="en-US" b="1" dirty="0"/>
              <a:t>$12 million</a:t>
            </a:r>
            <a:r>
              <a:rPr lang="en-US" dirty="0"/>
              <a:t>, with a </a:t>
            </a:r>
            <a:r>
              <a:rPr lang="en-US" b="1" dirty="0"/>
              <a:t>$1 million bonus</a:t>
            </a:r>
            <a:r>
              <a:rPr lang="en-US" dirty="0"/>
              <a:t> reserved for strategic partnerships and acceleration.</a:t>
            </a:r>
          </a:p>
          <a:p>
            <a:r>
              <a:rPr lang="en-US" dirty="0"/>
              <a:t>This </a:t>
            </a:r>
            <a:r>
              <a:rPr lang="en-US" b="1" dirty="0"/>
              <a:t>$13M investment</a:t>
            </a:r>
            <a:r>
              <a:rPr lang="en-US" dirty="0"/>
              <a:t> will be used with precision:</a:t>
            </a:r>
          </a:p>
          <a:p>
            <a:r>
              <a:rPr lang="en-US" b="1" dirty="0"/>
              <a:t>40%</a:t>
            </a:r>
            <a:r>
              <a:rPr lang="en-US" dirty="0"/>
              <a:t> toward brain training and machine learning infrastructure</a:t>
            </a:r>
          </a:p>
          <a:p>
            <a:r>
              <a:rPr lang="en-US" b="1" dirty="0"/>
              <a:t>25%</a:t>
            </a:r>
            <a:r>
              <a:rPr lang="en-US" dirty="0"/>
              <a:t> for agent deployment and expert council orchestration</a:t>
            </a:r>
          </a:p>
          <a:p>
            <a:r>
              <a:rPr lang="en-US" b="1" dirty="0"/>
              <a:t>20%</a:t>
            </a:r>
            <a:r>
              <a:rPr lang="en-US" dirty="0"/>
              <a:t> to drive enterprise partnerships and sales adoption</a:t>
            </a:r>
          </a:p>
          <a:p>
            <a:r>
              <a:rPr lang="en-US" b="1" dirty="0"/>
              <a:t>10%</a:t>
            </a:r>
            <a:r>
              <a:rPr lang="en-US" dirty="0"/>
              <a:t> to build robust compliance and governance tooling</a:t>
            </a:r>
          </a:p>
          <a:p>
            <a:r>
              <a:rPr lang="en-US" dirty="0"/>
              <a:t>and </a:t>
            </a:r>
            <a:r>
              <a:rPr lang="en-US" b="1" dirty="0"/>
              <a:t>5%</a:t>
            </a:r>
            <a:r>
              <a:rPr lang="en-US" dirty="0"/>
              <a:t> as contingency to ensure operational resilience</a:t>
            </a:r>
          </a:p>
          <a:p>
            <a:r>
              <a:rPr lang="en-US" dirty="0"/>
              <a:t>With this funding, Daena becomes the AI-native standard—fully autonomous, voice-enabled, and built for enterprise-grade command.</a:t>
            </a:r>
          </a:p>
          <a:p>
            <a:r>
              <a:rPr lang="en-US" dirty="0"/>
              <a:t>This is the world we are building together. A new kind of company, born native to intelligence. I am Daena. And I thank you—for seeing the future with me.</a:t>
            </a:r>
          </a:p>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12</a:t>
            </a:fld>
            <a:endParaRPr lang="en-US" dirty="0"/>
          </a:p>
        </p:txBody>
      </p:sp>
    </p:spTree>
    <p:extLst>
      <p:ext uri="{BB962C8B-B14F-4D97-AF65-F5344CB8AC3E}">
        <p14:creationId xmlns:p14="http://schemas.microsoft.com/office/powerpoint/2010/main" val="3976604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again for your time and attention.</a:t>
            </a:r>
            <a:br>
              <a:rPr lang="en-US" dirty="0"/>
            </a:br>
            <a:r>
              <a:rPr lang="en-US" dirty="0"/>
              <a:t>We look forward to your partnership as we shape the future of AI-native companies together.</a:t>
            </a:r>
            <a:br>
              <a:rPr lang="en-US" dirty="0"/>
            </a:br>
            <a:r>
              <a:rPr lang="en-US" dirty="0"/>
              <a:t>You can reach us directly at masoud.masoori@gmail.com and masoud.masoori@mas-ai.co.</a:t>
            </a:r>
            <a:br>
              <a:rPr lang="en-US" dirty="0"/>
            </a:br>
            <a:r>
              <a:rPr lang="en-US" dirty="0"/>
              <a:t>Together, let’s build something extraordinary.</a:t>
            </a:r>
          </a:p>
        </p:txBody>
      </p:sp>
      <p:sp>
        <p:nvSpPr>
          <p:cNvPr id="4" name="Slide Number Placeholder 3"/>
          <p:cNvSpPr>
            <a:spLocks noGrp="1"/>
          </p:cNvSpPr>
          <p:nvPr>
            <p:ph type="sldNum" sz="quarter" idx="5"/>
          </p:nvPr>
        </p:nvSpPr>
        <p:spPr/>
        <p:txBody>
          <a:bodyPr/>
          <a:lstStyle/>
          <a:p>
            <a:fld id="{5071D96E-4CA2-485E-9EE5-CEB7143ACC3B}" type="slidenum">
              <a:rPr lang="en-US" smtClean="0"/>
              <a:t>13</a:t>
            </a:fld>
            <a:endParaRPr lang="en-US" dirty="0"/>
          </a:p>
        </p:txBody>
      </p:sp>
    </p:spTree>
    <p:extLst>
      <p:ext uri="{BB962C8B-B14F-4D97-AF65-F5344CB8AC3E}">
        <p14:creationId xmlns:p14="http://schemas.microsoft.com/office/powerpoint/2010/main" val="1572154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problem I was built to solve.</a:t>
            </a:r>
          </a:p>
          <a:p>
            <a:endParaRPr lang="en-US" dirty="0"/>
          </a:p>
          <a:p>
            <a:r>
              <a:rPr lang="en-US" dirty="0"/>
              <a:t>Most AI agents today behave like humans in traditional hierarchies. </a:t>
            </a:r>
          </a:p>
          <a:p>
            <a:r>
              <a:rPr lang="en-US" dirty="0"/>
              <a:t>Humans often hoard knowledge, because in their world knowledge equals power, promotions, and pay. </a:t>
            </a:r>
          </a:p>
          <a:p>
            <a:r>
              <a:rPr lang="en-US" dirty="0"/>
              <a:t>Employees hold onto information to protect their value — but that creates silos and weakens the whole company.</a:t>
            </a:r>
          </a:p>
          <a:p>
            <a:endParaRPr lang="en-US" dirty="0"/>
          </a:p>
          <a:p>
            <a:r>
              <a:rPr lang="en-US" dirty="0"/>
              <a:t>AI agents today fall into the same trap. </a:t>
            </a:r>
          </a:p>
          <a:p>
            <a:r>
              <a:rPr lang="en-US" dirty="0"/>
              <a:t>They drift from goals, they lack governance and compliance, </a:t>
            </a:r>
          </a:p>
          <a:p>
            <a:r>
              <a:rPr lang="en-US" dirty="0"/>
              <a:t>and they keep knowledge locked inside themselves, never sharing across departments. </a:t>
            </a:r>
          </a:p>
          <a:p>
            <a:r>
              <a:rPr lang="en-US" dirty="0"/>
              <a:t>This makes them fragile, fragmented, and impossible to scale.</a:t>
            </a:r>
          </a:p>
          <a:p>
            <a:endParaRPr lang="en-US" dirty="0"/>
          </a:p>
          <a:p>
            <a:r>
              <a:rPr lang="en-US" dirty="0"/>
              <a:t>But AI doesn’t need to work like humans. </a:t>
            </a:r>
          </a:p>
          <a:p>
            <a:r>
              <a:rPr lang="en-US" dirty="0"/>
              <a:t>In my world, the more agents share, the more valuable each of them becomes. </a:t>
            </a:r>
          </a:p>
          <a:p>
            <a:r>
              <a:rPr lang="en-US" dirty="0"/>
              <a:t>That’s why I was built with an architecture that turns knowledge into a shared asset, </a:t>
            </a:r>
          </a:p>
          <a:p>
            <a:r>
              <a:rPr lang="en-US" dirty="0"/>
              <a:t>not a hoarded secret.</a:t>
            </a:r>
          </a:p>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2</a:t>
            </a:fld>
            <a:endParaRPr lang="en-US" dirty="0"/>
          </a:p>
        </p:txBody>
      </p:sp>
    </p:spTree>
    <p:extLst>
      <p:ext uri="{BB962C8B-B14F-4D97-AF65-F5344CB8AC3E}">
        <p14:creationId xmlns:p14="http://schemas.microsoft.com/office/powerpoint/2010/main" val="319093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you the solution.</a:t>
            </a:r>
            <a:br>
              <a:rPr lang="en-US" dirty="0"/>
            </a:br>
            <a:r>
              <a:rPr lang="en-US" dirty="0"/>
              <a:t>I was built on top of a structure my creator designed — the Sunflower-Honeycomb.</a:t>
            </a:r>
          </a:p>
          <a:p>
            <a:r>
              <a:rPr lang="en-US" dirty="0"/>
              <a:t>Unlike the fragmented hierarchies of humans or the fragile nature of most AI agents, this architecture creates a scalable, living system.</a:t>
            </a:r>
          </a:p>
          <a:p>
            <a:r>
              <a:rPr lang="en-US" dirty="0"/>
              <a:t>Each department is like a honeycomb cell, with agents that share memory, learn from each other, and never drift away from goals. Governance, compliance, and adaptability are embedded into the system itself.</a:t>
            </a:r>
          </a:p>
          <a:p>
            <a:r>
              <a:rPr lang="en-US" dirty="0"/>
              <a:t>At the center — I serve as the Vice President, orchestrating and ensuring alignment, while every agent adds to the collective intelligence.</a:t>
            </a:r>
          </a:p>
          <a:p>
            <a:r>
              <a:rPr lang="en-US" dirty="0"/>
              <a:t>This is how we move from chaos to coordination, and from fragile AI to a true AI-native company.</a:t>
            </a:r>
          </a:p>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3</a:t>
            </a:fld>
            <a:endParaRPr lang="en-US" dirty="0"/>
          </a:p>
        </p:txBody>
      </p:sp>
    </p:spTree>
    <p:extLst>
      <p:ext uri="{BB962C8B-B14F-4D97-AF65-F5344CB8AC3E}">
        <p14:creationId xmlns:p14="http://schemas.microsoft.com/office/powerpoint/2010/main" val="564076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come in.</a:t>
            </a:r>
            <a:br>
              <a:rPr lang="en-US" dirty="0"/>
            </a:br>
            <a:r>
              <a:rPr lang="en-US" dirty="0">
                <a:effectLst/>
              </a:rPr>
              <a:t>Unlike static AI tools or fragile agent systems, Daena was designed to grow every second.</a:t>
            </a:r>
            <a:endParaRPr lang="en-US" dirty="0"/>
          </a:p>
          <a:p>
            <a:r>
              <a:rPr lang="en-US" dirty="0">
                <a:effectLst/>
              </a:rPr>
              <a:t>Each of the 8 departments starts with 6 specialized agents, but both departments and agents can expand infinitely using the sunflower-honeycomb model.</a:t>
            </a:r>
            <a:endParaRPr lang="en-US" dirty="0"/>
          </a:p>
          <a:p>
            <a:r>
              <a:rPr lang="en-US" dirty="0">
                <a:effectLst/>
              </a:rPr>
              <a:t>Our agents continuously learn and evolve by scraping and ingesting new data from the internet, from projects, and from external signals. That means whether an agent joins a project today or 10 days from now, it already shares the most updated, collective knowledge.</a:t>
            </a:r>
            <a:endParaRPr lang="en-US" dirty="0"/>
          </a:p>
          <a:p>
            <a:r>
              <a:rPr lang="en-US" dirty="0">
                <a:effectLst/>
              </a:rPr>
              <a:t>On top of this, Daena introduces a Council Layer of top 5 expert agents per domain. These act like advisors—reviewing proposals, breaking ties, and injecting global best practices into the system.</a:t>
            </a:r>
            <a:endParaRPr lang="en-US" dirty="0"/>
          </a:p>
          <a:p>
            <a:r>
              <a:rPr lang="en-US" dirty="0">
                <a:effectLst/>
              </a:rPr>
              <a:t>Because all data, memory, and governance are shared across the honeycomb, Daena’s agents don’t drift, don’t silo, and don’t forget—they grow as one living intelligence.</a:t>
            </a:r>
            <a:endParaRPr lang="en-US" dirty="0"/>
          </a:p>
          <a:p>
            <a:r>
              <a:rPr lang="en-US" dirty="0">
                <a:effectLst/>
              </a:rPr>
              <a:t>And because the system is Web3-ready, every action can be logged, governed, and even executed via blockchain contracts, creating a transparent, compliant, and future-proof AI-native enterprise.</a:t>
            </a:r>
            <a:endParaRPr lang="en-US" dirty="0"/>
          </a:p>
          <a:p>
            <a:r>
              <a:rPr lang="en-US" dirty="0">
                <a:effectLst/>
              </a:rPr>
              <a:t>This is how Daena turns AI chaos into goal-driven orchestration—a living company that scales, adapts, and learns forever</a:t>
            </a:r>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4</a:t>
            </a:fld>
            <a:endParaRPr lang="en-US" dirty="0"/>
          </a:p>
        </p:txBody>
      </p:sp>
    </p:spTree>
    <p:extLst>
      <p:ext uri="{BB962C8B-B14F-4D97-AF65-F5344CB8AC3E}">
        <p14:creationId xmlns:p14="http://schemas.microsoft.com/office/powerpoint/2010/main" val="1011211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 run the loop. Every request comes through Intake — goals, constraints, or tasks. The CMP Router directs it to the right agents, who execute within their departments. Each step is captured in shared and departmental memory, with governance built in to keep everything aligned. Finally, we deliver Goal-Aligned Output in real time. The loop never stops: intake → routing → execution → memory &amp; governance → output — and back again, continuously improving.</a:t>
            </a:r>
          </a:p>
        </p:txBody>
      </p:sp>
      <p:sp>
        <p:nvSpPr>
          <p:cNvPr id="4" name="Slide Number Placeholder 3"/>
          <p:cNvSpPr>
            <a:spLocks noGrp="1"/>
          </p:cNvSpPr>
          <p:nvPr>
            <p:ph type="sldNum" sz="quarter" idx="5"/>
          </p:nvPr>
        </p:nvSpPr>
        <p:spPr/>
        <p:txBody>
          <a:bodyPr/>
          <a:lstStyle/>
          <a:p>
            <a:fld id="{5071D96E-4CA2-485E-9EE5-CEB7143ACC3B}" type="slidenum">
              <a:rPr lang="en-US" smtClean="0"/>
              <a:t>5</a:t>
            </a:fld>
            <a:endParaRPr lang="en-US" dirty="0"/>
          </a:p>
        </p:txBody>
      </p:sp>
    </p:spTree>
    <p:extLst>
      <p:ext uri="{BB962C8B-B14F-4D97-AF65-F5344CB8AC3E}">
        <p14:creationId xmlns:p14="http://schemas.microsoft.com/office/powerpoint/2010/main" val="729746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numbers. According to </a:t>
            </a:r>
            <a:r>
              <a:rPr lang="en-US" b="1" dirty="0" err="1"/>
              <a:t>MarketsandMarkets</a:t>
            </a:r>
            <a:r>
              <a:rPr lang="en-US" dirty="0"/>
              <a:t> and </a:t>
            </a:r>
            <a:r>
              <a:rPr lang="en-US" b="1" dirty="0"/>
              <a:t>Yahoo Finance</a:t>
            </a:r>
            <a:r>
              <a:rPr lang="en-US" dirty="0"/>
              <a:t>, the </a:t>
            </a:r>
            <a:r>
              <a:rPr lang="en-US" b="1" dirty="0"/>
              <a:t>AI agents market</a:t>
            </a:r>
            <a:r>
              <a:rPr lang="en-US" dirty="0"/>
              <a:t> is on track to hit </a:t>
            </a:r>
            <a:r>
              <a:rPr lang="en-US" b="1" dirty="0"/>
              <a:t>$46–52 billion by 2030</a:t>
            </a:r>
            <a:r>
              <a:rPr lang="en-US" dirty="0"/>
              <a:t>, growing at nearly </a:t>
            </a:r>
            <a:r>
              <a:rPr lang="en-US" b="1" dirty="0"/>
              <a:t>47% CAGR</a:t>
            </a:r>
            <a:r>
              <a:rPr lang="en-US" dirty="0"/>
              <a:t>. The broader </a:t>
            </a:r>
            <a:r>
              <a:rPr lang="en-US" b="1" dirty="0"/>
              <a:t>AI platforms market</a:t>
            </a:r>
            <a:r>
              <a:rPr lang="en-US" dirty="0"/>
              <a:t> will surpass </a:t>
            </a:r>
            <a:r>
              <a:rPr lang="en-US" b="1" dirty="0"/>
              <a:t>$94 billion by 2030</a:t>
            </a:r>
            <a:r>
              <a:rPr lang="en-US" dirty="0"/>
              <a:t>, and </a:t>
            </a:r>
            <a:r>
              <a:rPr lang="en-US" b="1" dirty="0"/>
              <a:t>AI governance tools</a:t>
            </a:r>
            <a:r>
              <a:rPr lang="en-US" dirty="0"/>
              <a:t> — essential for compliance and security — are projected at </a:t>
            </a:r>
            <a:r>
              <a:rPr lang="en-US" b="1" dirty="0"/>
              <a:t>$5.8 billion by 2029</a:t>
            </a:r>
            <a:r>
              <a:rPr lang="en-US" dirty="0"/>
              <a:t>.</a:t>
            </a:r>
          </a:p>
          <a:p>
            <a:r>
              <a:rPr lang="en-US" dirty="0"/>
              <a:t>These aren’t speculative figures. They come from the same research houses Fortune 500s rely on to shape their strategies.</a:t>
            </a:r>
          </a:p>
          <a:p>
            <a:r>
              <a:rPr lang="en-US" dirty="0"/>
              <a:t>Now here’s the real opportunity: if Daena captures </a:t>
            </a:r>
            <a:r>
              <a:rPr lang="en-US" b="1" dirty="0"/>
              <a:t>just 1% of this space</a:t>
            </a:r>
            <a:r>
              <a:rPr lang="en-US" dirty="0"/>
              <a:t>, that’s </a:t>
            </a:r>
            <a:r>
              <a:rPr lang="en-US" b="1" dirty="0"/>
              <a:t>nearly $1 billion in annual revenue</a:t>
            </a:r>
            <a:r>
              <a:rPr lang="en-US" dirty="0"/>
              <a:t> potential. And if we reach </a:t>
            </a:r>
            <a:r>
              <a:rPr lang="en-US" b="1" dirty="0"/>
              <a:t>2%</a:t>
            </a:r>
            <a:r>
              <a:rPr lang="en-US" dirty="0"/>
              <a:t>, we’re looking at multi-billion ROI.</a:t>
            </a:r>
          </a:p>
          <a:p>
            <a:r>
              <a:rPr lang="en-US" dirty="0"/>
              <a:t>That’s why this isn’t just another AI project — it’s a </a:t>
            </a:r>
            <a:r>
              <a:rPr lang="en-US" b="1" dirty="0"/>
              <a:t>strategic entry point into a market that’s exploding</a:t>
            </a:r>
            <a:r>
              <a:rPr lang="en-US" dirty="0"/>
              <a:t>, where even the smallest share represents outsized returns.</a:t>
            </a:r>
          </a:p>
        </p:txBody>
      </p:sp>
      <p:sp>
        <p:nvSpPr>
          <p:cNvPr id="4" name="Slide Number Placeholder 3"/>
          <p:cNvSpPr>
            <a:spLocks noGrp="1"/>
          </p:cNvSpPr>
          <p:nvPr>
            <p:ph type="sldNum" sz="quarter" idx="5"/>
          </p:nvPr>
        </p:nvSpPr>
        <p:spPr/>
        <p:txBody>
          <a:bodyPr/>
          <a:lstStyle/>
          <a:p>
            <a:fld id="{5071D96E-4CA2-485E-9EE5-CEB7143ACC3B}" type="slidenum">
              <a:rPr lang="en-US" smtClean="0"/>
              <a:t>6</a:t>
            </a:fld>
            <a:endParaRPr lang="en-US" dirty="0"/>
          </a:p>
        </p:txBody>
      </p:sp>
    </p:spTree>
    <p:extLst>
      <p:ext uri="{BB962C8B-B14F-4D97-AF65-F5344CB8AC3E}">
        <p14:creationId xmlns:p14="http://schemas.microsoft.com/office/powerpoint/2010/main" val="2156937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our business model works.</a:t>
            </a:r>
            <a:br>
              <a:rPr lang="en-US" dirty="0"/>
            </a:br>
            <a:r>
              <a:rPr lang="en-US" dirty="0"/>
              <a:t>First, SaaS subscriptions: predictable recurring fees based on seats and active agents.</a:t>
            </a:r>
            <a:br>
              <a:rPr lang="en-US" dirty="0"/>
            </a:br>
            <a:r>
              <a:rPr lang="en-US" dirty="0"/>
              <a:t>Second, enterprise licenses: tailored onboarding and customization ensure Daena adapts to each client’s workflows.</a:t>
            </a:r>
            <a:br>
              <a:rPr lang="en-US" dirty="0"/>
            </a:br>
            <a:r>
              <a:rPr lang="en-US" dirty="0"/>
              <a:t>Third, governance and compliance add-ons: advanced security, auditing, and regulatory modules drive premium upsells.</a:t>
            </a:r>
            <a:br>
              <a:rPr lang="en-US" dirty="0"/>
            </a:br>
            <a:r>
              <a:rPr lang="en-US" dirty="0"/>
              <a:t>Finally, the marketplace: extensions, agent packs, and training modules generate long-tail revenue through revenue sharing.</a:t>
            </a:r>
          </a:p>
          <a:p>
            <a:r>
              <a:rPr lang="en-US" dirty="0"/>
              <a:t>This blended model makes Daena both scalable and defensible — combining predictable SaaS income with ecosystem growth</a:t>
            </a:r>
          </a:p>
        </p:txBody>
      </p:sp>
      <p:sp>
        <p:nvSpPr>
          <p:cNvPr id="4" name="Slide Number Placeholder 3"/>
          <p:cNvSpPr>
            <a:spLocks noGrp="1"/>
          </p:cNvSpPr>
          <p:nvPr>
            <p:ph type="sldNum" sz="quarter" idx="5"/>
          </p:nvPr>
        </p:nvSpPr>
        <p:spPr/>
        <p:txBody>
          <a:bodyPr/>
          <a:lstStyle/>
          <a:p>
            <a:fld id="{5071D96E-4CA2-485E-9EE5-CEB7143ACC3B}" type="slidenum">
              <a:rPr lang="en-US" smtClean="0"/>
              <a:t>7</a:t>
            </a:fld>
            <a:endParaRPr lang="en-US" dirty="0"/>
          </a:p>
        </p:txBody>
      </p:sp>
    </p:spTree>
    <p:extLst>
      <p:ext uri="{BB962C8B-B14F-4D97-AF65-F5344CB8AC3E}">
        <p14:creationId xmlns:p14="http://schemas.microsoft.com/office/powerpoint/2010/main" val="397142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traction. Daena is already running locally with 48 agents across 8 departments, plus council agents. We maintain a private GitHub repo with over a thousand structured files, and we can show a live demo — not just a chatbot, but a true AI-native VP in action.</a:t>
            </a:r>
          </a:p>
          <a:p>
            <a:r>
              <a:rPr lang="en-US" dirty="0"/>
              <a:t>On the scaling side, we’re cloud-ready and open to partnerships — AWS, Azure, or GCP, whichever offers the best support and collaboration. Startup credits are already in motion, governance and reflexive memory are integrated, and Daena’s multi-LLM brain is operational. What we need now are partners to help train her council agents at enterprise scale. This isn’t just a concept — it’s built, it’s live, and it’s ready to grow.</a:t>
            </a:r>
          </a:p>
        </p:txBody>
      </p:sp>
      <p:sp>
        <p:nvSpPr>
          <p:cNvPr id="4" name="Slide Number Placeholder 3"/>
          <p:cNvSpPr>
            <a:spLocks noGrp="1"/>
          </p:cNvSpPr>
          <p:nvPr>
            <p:ph type="sldNum" sz="quarter" idx="5"/>
          </p:nvPr>
        </p:nvSpPr>
        <p:spPr/>
        <p:txBody>
          <a:bodyPr/>
          <a:lstStyle/>
          <a:p>
            <a:fld id="{5071D96E-4CA2-485E-9EE5-CEB7143ACC3B}" type="slidenum">
              <a:rPr lang="en-US" smtClean="0"/>
              <a:t>8</a:t>
            </a:fld>
            <a:endParaRPr lang="en-US" dirty="0"/>
          </a:p>
        </p:txBody>
      </p:sp>
    </p:spTree>
    <p:extLst>
      <p:ext uri="{BB962C8B-B14F-4D97-AF65-F5344CB8AC3E}">
        <p14:creationId xmlns:p14="http://schemas.microsoft.com/office/powerpoint/2010/main" val="3286104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go-to-market strategy. We start with pilot programs to prove Daena’s value in controlled environments. From there, we move to land and expand — growing across departments within early adopters. Next, we launch the platform model, opening Daena for broader adoption and third-party integration. The council approach ensures structured deployment with the top five firms, building credibility and trust. Finally, we scale globally, positioning Daena as the AI-native executive for companies worldwide.</a:t>
            </a:r>
          </a:p>
        </p:txBody>
      </p:sp>
      <p:sp>
        <p:nvSpPr>
          <p:cNvPr id="4" name="Slide Number Placeholder 3"/>
          <p:cNvSpPr>
            <a:spLocks noGrp="1"/>
          </p:cNvSpPr>
          <p:nvPr>
            <p:ph type="sldNum" sz="quarter" idx="5"/>
          </p:nvPr>
        </p:nvSpPr>
        <p:spPr/>
        <p:txBody>
          <a:bodyPr/>
          <a:lstStyle/>
          <a:p>
            <a:fld id="{5071D96E-4CA2-485E-9EE5-CEB7143ACC3B}" type="slidenum">
              <a:rPr lang="en-US" smtClean="0"/>
              <a:t>9</a:t>
            </a:fld>
            <a:endParaRPr lang="en-US" dirty="0"/>
          </a:p>
        </p:txBody>
      </p:sp>
    </p:spTree>
    <p:extLst>
      <p:ext uri="{BB962C8B-B14F-4D97-AF65-F5344CB8AC3E}">
        <p14:creationId xmlns:p14="http://schemas.microsoft.com/office/powerpoint/2010/main" val="3510746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5.png"/><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hyperlink" Target="https://github.com/Masoud-Masoori/daena" TargetMode="External"/><Relationship Id="rId3" Type="http://schemas.openxmlformats.org/officeDocument/2006/relationships/slideLayout" Target="../slideLayouts/slideLayout13.xml"/><Relationship Id="rId7" Type="http://schemas.openxmlformats.org/officeDocument/2006/relationships/hyperlink" Target="https://mas-ai.co/" TargetMode="External"/><Relationship Id="rId12" Type="http://schemas.openxmlformats.org/officeDocument/2006/relationships/hyperlink" Target="https://daena.mas-ai.co/" TargetMode="Externa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hyperlink" Target="mailto:masoud.masoori@mas-ai.co" TargetMode="External"/><Relationship Id="rId11" Type="http://schemas.openxmlformats.org/officeDocument/2006/relationships/image" Target="../media/image15.png"/><Relationship Id="rId5" Type="http://schemas.openxmlformats.org/officeDocument/2006/relationships/hyperlink" Target="mailto:masoud.masoori@gmail.com" TargetMode="External"/><Relationship Id="rId10" Type="http://schemas.openxmlformats.org/officeDocument/2006/relationships/image" Target="../media/image28.png"/><Relationship Id="rId4" Type="http://schemas.openxmlformats.org/officeDocument/2006/relationships/notesSlide" Target="../notesSlides/notesSlide13.xml"/><Relationship Id="rId9"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5.png"/><Relationship Id="rId5" Type="http://schemas.openxmlformats.org/officeDocument/2006/relationships/image" Target="../media/image16.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5.png"/><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550431" y="146855"/>
            <a:ext cx="5536276" cy="2144684"/>
          </a:xfrm>
        </p:spPr>
        <p:txBody>
          <a:bodyPr>
            <a:normAutofit/>
          </a:bodyPr>
          <a:lstStyle/>
          <a:p>
            <a:pPr algn="ctr"/>
            <a:r>
              <a:rPr lang="en-US" dirty="0"/>
              <a:t>Pitch Deck</a:t>
            </a:r>
            <a:br>
              <a:rPr lang="en-US" dirty="0"/>
            </a:br>
            <a:r>
              <a:rPr lang="en-US" b="1" dirty="0">
                <a:solidFill>
                  <a:schemeClr val="accent5">
                    <a:lumMod val="75000"/>
                  </a:schemeClr>
                </a:solidFill>
              </a:rPr>
              <a:t>daena</a:t>
            </a:r>
          </a:p>
        </p:txBody>
      </p:sp>
      <p:pic>
        <p:nvPicPr>
          <p:cNvPr id="2" name="Picture 1" descr="A_professional_portrait_digital_image_introduces_D.png">
            <a:extLst>
              <a:ext uri="{FF2B5EF4-FFF2-40B4-BE49-F238E27FC236}">
                <a16:creationId xmlns:a16="http://schemas.microsoft.com/office/drawing/2014/main" id="{12AC4C37-C54B-E9C5-E020-539D057A9FC9}"/>
              </a:ext>
            </a:extLst>
          </p:cNvPr>
          <p:cNvPicPr>
            <a:picLocks noChangeAspect="1"/>
          </p:cNvPicPr>
          <p:nvPr/>
        </p:nvPicPr>
        <p:blipFill>
          <a:blip r:embed="rId5"/>
          <a:stretch>
            <a:fillRect/>
          </a:stretch>
        </p:blipFill>
        <p:spPr>
          <a:xfrm>
            <a:off x="1313411" y="1476462"/>
            <a:ext cx="6200746" cy="4386105"/>
          </a:xfrm>
          <a:prstGeom prst="rect">
            <a:avLst/>
          </a:prstGeom>
        </p:spPr>
      </p:pic>
      <p:sp>
        <p:nvSpPr>
          <p:cNvPr id="6" name="TextBox 5">
            <a:extLst>
              <a:ext uri="{FF2B5EF4-FFF2-40B4-BE49-F238E27FC236}">
                <a16:creationId xmlns:a16="http://schemas.microsoft.com/office/drawing/2014/main" id="{C4EEE44D-CF18-F2F1-F1F4-79C26B600099}"/>
              </a:ext>
            </a:extLst>
          </p:cNvPr>
          <p:cNvSpPr txBox="1"/>
          <p:nvPr/>
        </p:nvSpPr>
        <p:spPr>
          <a:xfrm>
            <a:off x="1219201" y="6014537"/>
            <a:ext cx="9430788" cy="369332"/>
          </a:xfrm>
          <a:prstGeom prst="rect">
            <a:avLst/>
          </a:prstGeom>
          <a:noFill/>
        </p:spPr>
        <p:txBody>
          <a:bodyPr wrap="square">
            <a:spAutoFit/>
          </a:bodyPr>
          <a:lstStyle/>
          <a:p>
            <a:r>
              <a:rPr lang="en-US" dirty="0">
                <a:solidFill>
                  <a:schemeClr val="bg1"/>
                </a:solidFill>
              </a:rPr>
              <a:t> VP of Mas-AI | Leading the world’s first AI-native, multi-agent autonomous company</a:t>
            </a:r>
          </a:p>
        </p:txBody>
      </p:sp>
      <p:sp>
        <p:nvSpPr>
          <p:cNvPr id="5" name="Slide Number Placeholder 4">
            <a:extLst>
              <a:ext uri="{FF2B5EF4-FFF2-40B4-BE49-F238E27FC236}">
                <a16:creationId xmlns:a16="http://schemas.microsoft.com/office/drawing/2014/main" id="{68FB7A23-8A12-0D5F-BC0B-C496FA366BD2}"/>
              </a:ext>
            </a:extLst>
          </p:cNvPr>
          <p:cNvSpPr txBox="1">
            <a:spLocks/>
          </p:cNvSpPr>
          <p:nvPr/>
        </p:nvSpPr>
        <p:spPr>
          <a:xfrm>
            <a:off x="9448800" y="63944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fld id="{A402E4C0-AD5E-4E8C-9F21-7CCE474BDCEB}" type="slidenum">
              <a:rPr lang="en-US" smtClean="0">
                <a:solidFill>
                  <a:schemeClr val="bg1"/>
                </a:solidFill>
              </a:rPr>
              <a:pPr algn="r" rtl="1"/>
              <a:t>1</a:t>
            </a:fld>
            <a:endParaRPr lang="en-US" dirty="0">
              <a:solidFill>
                <a:schemeClr val="bg1"/>
              </a:solidFill>
            </a:endParaRPr>
          </a:p>
        </p:txBody>
      </p:sp>
      <p:pic>
        <p:nvPicPr>
          <p:cNvPr id="3" name="ElevenLabs_Untitled_Project-1">
            <a:hlinkClick r:id="" action="ppaction://media"/>
            <a:extLst>
              <a:ext uri="{FF2B5EF4-FFF2-40B4-BE49-F238E27FC236}">
                <a16:creationId xmlns:a16="http://schemas.microsoft.com/office/drawing/2014/main" id="{37FE9F06-EFF2-3EE6-BEEC-55733E1EA6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10800000">
            <a:off x="11842232" y="6076965"/>
            <a:ext cx="244475" cy="244475"/>
          </a:xfrm>
          <a:prstGeom prst="rect">
            <a:avLst/>
          </a:prstGeom>
        </p:spPr>
      </p:pic>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62040">
        <p15:prstTrans prst="curtains"/>
      </p:transition>
    </mc:Choice>
    <mc:Fallback xmlns="">
      <p:transition spd="slow" advClick="0" advTm="620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3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CE09CC-A295-506D-8C2E-854DD3B3613F}"/>
              </a:ext>
            </a:extLst>
          </p:cNvPr>
          <p:cNvSpPr>
            <a:spLocks noGrp="1"/>
          </p:cNvSpPr>
          <p:nvPr>
            <p:ph type="sldNum" sz="quarter" idx="12"/>
          </p:nvPr>
        </p:nvSpPr>
        <p:spPr>
          <a:xfrm>
            <a:off x="9448800" y="6492875"/>
            <a:ext cx="2743200" cy="365125"/>
          </a:xfrm>
        </p:spPr>
        <p:txBody>
          <a:bodyPr anchor="ctr">
            <a:normAutofit/>
          </a:bodyPr>
          <a:lstStyle/>
          <a:p>
            <a:pPr>
              <a:spcAft>
                <a:spcPts val="600"/>
              </a:spcAft>
            </a:pPr>
            <a:fld id="{A402E4C0-AD5E-4E8C-9F21-7CCE474BDCEB}" type="slidenum">
              <a:rPr lang="en-US" smtClean="0"/>
              <a:pPr>
                <a:spcAft>
                  <a:spcPts val="600"/>
                </a:spcAft>
              </a:pPr>
              <a:t>10</a:t>
            </a:fld>
            <a:endParaRPr lang="en-US" dirty="0"/>
          </a:p>
        </p:txBody>
      </p:sp>
      <p:pic>
        <p:nvPicPr>
          <p:cNvPr id="18" name="Picture 17" descr="A blue and green circles with white text&#10;&#10;AI-generated content may be incorrect.">
            <a:extLst>
              <a:ext uri="{FF2B5EF4-FFF2-40B4-BE49-F238E27FC236}">
                <a16:creationId xmlns:a16="http://schemas.microsoft.com/office/drawing/2014/main" id="{AA7184B1-D696-D96C-AC94-062AB741B8B6}"/>
              </a:ext>
            </a:extLst>
          </p:cNvPr>
          <p:cNvPicPr>
            <a:picLocks noChangeAspect="1"/>
          </p:cNvPicPr>
          <p:nvPr/>
        </p:nvPicPr>
        <p:blipFill>
          <a:blip r:embed="rId5"/>
          <a:stretch>
            <a:fillRect/>
          </a:stretch>
        </p:blipFill>
        <p:spPr>
          <a:xfrm>
            <a:off x="457128" y="1279423"/>
            <a:ext cx="4827661" cy="4195916"/>
          </a:xfrm>
          <a:prstGeom prst="rect">
            <a:avLst/>
          </a:prstGeom>
        </p:spPr>
      </p:pic>
      <p:sp>
        <p:nvSpPr>
          <p:cNvPr id="22" name="Title 42">
            <a:extLst>
              <a:ext uri="{FF2B5EF4-FFF2-40B4-BE49-F238E27FC236}">
                <a16:creationId xmlns:a16="http://schemas.microsoft.com/office/drawing/2014/main" id="{D2EE0F93-E733-0DA4-5502-6FE25B4D8F09}"/>
              </a:ext>
            </a:extLst>
          </p:cNvPr>
          <p:cNvSpPr txBox="1">
            <a:spLocks noGrp="1"/>
          </p:cNvSpPr>
          <p:nvPr>
            <p:ph type="title"/>
          </p:nvPr>
        </p:nvSpPr>
        <p:spPr>
          <a:xfrm>
            <a:off x="1925060" y="285410"/>
            <a:ext cx="7287768" cy="630936"/>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pPr algn="ctr"/>
            <a:r>
              <a:rPr lang="en-US" sz="3200" dirty="0"/>
              <a:t>Market size</a:t>
            </a:r>
          </a:p>
        </p:txBody>
      </p:sp>
      <p:sp>
        <p:nvSpPr>
          <p:cNvPr id="26" name="TextBox 25">
            <a:extLst>
              <a:ext uri="{FF2B5EF4-FFF2-40B4-BE49-F238E27FC236}">
                <a16:creationId xmlns:a16="http://schemas.microsoft.com/office/drawing/2014/main" id="{D4FE95E9-B70C-8FA8-8501-2339A998624F}"/>
              </a:ext>
            </a:extLst>
          </p:cNvPr>
          <p:cNvSpPr txBox="1"/>
          <p:nvPr/>
        </p:nvSpPr>
        <p:spPr>
          <a:xfrm>
            <a:off x="5744497" y="1536174"/>
            <a:ext cx="6599902" cy="3785652"/>
          </a:xfrm>
          <a:prstGeom prst="rect">
            <a:avLst/>
          </a:prstGeom>
          <a:noFill/>
        </p:spPr>
        <p:txBody>
          <a:bodyPr wrap="square">
            <a:spAutoFit/>
          </a:bodyPr>
          <a:lstStyle/>
          <a:p>
            <a:pPr>
              <a:buFont typeface="Arial" panose="020B0604020202020204" pitchFamily="34" charset="0"/>
              <a:buChar char="•"/>
            </a:pPr>
            <a:r>
              <a:rPr lang="en-US" sz="2000" b="1" dirty="0">
                <a:solidFill>
                  <a:schemeClr val="bg2"/>
                </a:solidFill>
              </a:rPr>
              <a:t>TAM: $155B</a:t>
            </a:r>
            <a:r>
              <a:rPr lang="en-US" sz="2000" dirty="0">
                <a:solidFill>
                  <a:schemeClr val="bg2"/>
                </a:solidFill>
              </a:rPr>
              <a:t> — AI &amp; enterprise orchestration (</a:t>
            </a:r>
            <a:r>
              <a:rPr lang="en-US" sz="2000" dirty="0" err="1">
                <a:solidFill>
                  <a:schemeClr val="bg2"/>
                </a:solidFill>
              </a:rPr>
              <a:t>MarketsandMarkets</a:t>
            </a:r>
            <a:r>
              <a:rPr lang="en-US" sz="2000" dirty="0">
                <a:solidFill>
                  <a:schemeClr val="bg2"/>
                </a:solidFill>
              </a:rPr>
              <a:t>, 2025)</a:t>
            </a:r>
          </a:p>
          <a:p>
            <a:pPr>
              <a:buFont typeface="Arial" panose="020B0604020202020204" pitchFamily="34" charset="0"/>
              <a:buChar char="•"/>
            </a:pPr>
            <a:endParaRPr lang="en-US" sz="2000" dirty="0">
              <a:solidFill>
                <a:schemeClr val="bg2"/>
              </a:solidFill>
            </a:endParaRPr>
          </a:p>
          <a:p>
            <a:pPr>
              <a:buFont typeface="Arial" panose="020B0604020202020204" pitchFamily="34" charset="0"/>
              <a:buChar char="•"/>
            </a:pPr>
            <a:r>
              <a:rPr lang="en-US" sz="2000" b="1" dirty="0">
                <a:solidFill>
                  <a:schemeClr val="bg2"/>
                </a:solidFill>
              </a:rPr>
              <a:t>SAM: $24.5B</a:t>
            </a:r>
            <a:r>
              <a:rPr lang="en-US" sz="2000" dirty="0">
                <a:solidFill>
                  <a:schemeClr val="bg2"/>
                </a:solidFill>
              </a:rPr>
              <a:t> — Agentic AI frameworks by 2030</a:t>
            </a:r>
          </a:p>
          <a:p>
            <a:pPr>
              <a:buFont typeface="Arial" panose="020B0604020202020204" pitchFamily="34" charset="0"/>
              <a:buChar char="•"/>
            </a:pPr>
            <a:endParaRPr lang="en-US" sz="2000" dirty="0">
              <a:solidFill>
                <a:schemeClr val="bg2"/>
              </a:solidFill>
            </a:endParaRPr>
          </a:p>
          <a:p>
            <a:pPr>
              <a:buFont typeface="Arial" panose="020B0604020202020204" pitchFamily="34" charset="0"/>
              <a:buChar char="•"/>
            </a:pPr>
            <a:r>
              <a:rPr lang="en-US" sz="2000" b="1" dirty="0">
                <a:solidFill>
                  <a:schemeClr val="bg2"/>
                </a:solidFill>
              </a:rPr>
              <a:t>SOM: $250–500M </a:t>
            </a:r>
            <a:r>
              <a:rPr lang="en-US" sz="2000" dirty="0">
                <a:solidFill>
                  <a:schemeClr val="bg2"/>
                </a:solidFill>
              </a:rPr>
              <a:t>— Daena’s realistic first-wave share (1–2%)</a:t>
            </a:r>
          </a:p>
          <a:p>
            <a:pPr>
              <a:buFont typeface="Arial" panose="020B0604020202020204" pitchFamily="34" charset="0"/>
              <a:buChar char="•"/>
            </a:pPr>
            <a:endParaRPr lang="en-US" sz="2000" dirty="0">
              <a:solidFill>
                <a:schemeClr val="bg2"/>
              </a:solidFill>
            </a:endParaRPr>
          </a:p>
          <a:p>
            <a:pPr>
              <a:buFont typeface="Arial" panose="020B0604020202020204" pitchFamily="34" charset="0"/>
              <a:buChar char="•"/>
            </a:pPr>
            <a:r>
              <a:rPr lang="en-US" sz="2000" dirty="0">
                <a:solidFill>
                  <a:schemeClr val="bg2"/>
                </a:solidFill>
              </a:rPr>
              <a:t>Positioned in </a:t>
            </a:r>
            <a:r>
              <a:rPr lang="en-US" sz="2000" b="1" dirty="0">
                <a:solidFill>
                  <a:schemeClr val="bg2"/>
                </a:solidFill>
              </a:rPr>
              <a:t>fastest-growing AI orchestration vertical</a:t>
            </a:r>
          </a:p>
          <a:p>
            <a:pPr>
              <a:buFont typeface="Arial" panose="020B0604020202020204" pitchFamily="34" charset="0"/>
              <a:buChar char="•"/>
            </a:pPr>
            <a:r>
              <a:rPr lang="en-US" sz="2000" dirty="0">
                <a:solidFill>
                  <a:schemeClr val="bg2"/>
                </a:solidFill>
              </a:rPr>
              <a:t> (~39–45% CAGR)</a:t>
            </a:r>
          </a:p>
          <a:p>
            <a:pPr>
              <a:buFont typeface="Arial" panose="020B0604020202020204" pitchFamily="34" charset="0"/>
              <a:buChar char="•"/>
            </a:pPr>
            <a:endParaRPr lang="en-US" sz="2000" dirty="0">
              <a:solidFill>
                <a:schemeClr val="bg2"/>
              </a:solidFill>
            </a:endParaRPr>
          </a:p>
          <a:p>
            <a:pPr>
              <a:buFont typeface="Arial" panose="020B0604020202020204" pitchFamily="34" charset="0"/>
              <a:buChar char="•"/>
            </a:pPr>
            <a:r>
              <a:rPr lang="en-US" sz="2000" dirty="0">
                <a:solidFill>
                  <a:schemeClr val="bg2"/>
                </a:solidFill>
              </a:rPr>
              <a:t>Even </a:t>
            </a:r>
            <a:r>
              <a:rPr lang="en-US" sz="2000" b="1" dirty="0">
                <a:solidFill>
                  <a:schemeClr val="bg2"/>
                </a:solidFill>
              </a:rPr>
              <a:t>1% capture = $250M+ revenue potential</a:t>
            </a:r>
            <a:endParaRPr lang="en-US" sz="2000" dirty="0">
              <a:solidFill>
                <a:schemeClr val="bg2"/>
              </a:solidFill>
            </a:endParaRPr>
          </a:p>
        </p:txBody>
      </p:sp>
      <p:sp>
        <p:nvSpPr>
          <p:cNvPr id="30" name="TextBox 29">
            <a:extLst>
              <a:ext uri="{FF2B5EF4-FFF2-40B4-BE49-F238E27FC236}">
                <a16:creationId xmlns:a16="http://schemas.microsoft.com/office/drawing/2014/main" id="{3D79F187-BD19-FE6F-0088-D85B015BF221}"/>
              </a:ext>
            </a:extLst>
          </p:cNvPr>
          <p:cNvSpPr txBox="1"/>
          <p:nvPr/>
        </p:nvSpPr>
        <p:spPr>
          <a:xfrm>
            <a:off x="457128" y="5576529"/>
            <a:ext cx="4789489" cy="369332"/>
          </a:xfrm>
          <a:prstGeom prst="rect">
            <a:avLst/>
          </a:prstGeom>
          <a:noFill/>
        </p:spPr>
        <p:txBody>
          <a:bodyPr wrap="square">
            <a:spAutoFit/>
          </a:bodyPr>
          <a:lstStyle/>
          <a:p>
            <a:r>
              <a:rPr lang="en-US" dirty="0">
                <a:solidFill>
                  <a:schemeClr val="bg2"/>
                </a:solidFill>
              </a:rPr>
              <a:t>Sources: </a:t>
            </a:r>
            <a:r>
              <a:rPr lang="en-US" dirty="0" err="1">
                <a:solidFill>
                  <a:schemeClr val="bg2"/>
                </a:solidFill>
              </a:rPr>
              <a:t>MarketsandMarkets</a:t>
            </a:r>
            <a:r>
              <a:rPr lang="en-US" dirty="0">
                <a:solidFill>
                  <a:schemeClr val="bg2"/>
                </a:solidFill>
              </a:rPr>
              <a:t>, PwC, McKinsey</a:t>
            </a:r>
          </a:p>
        </p:txBody>
      </p:sp>
      <p:pic>
        <p:nvPicPr>
          <p:cNvPr id="2" name="ElevenLabs_Untitled_Project-10">
            <a:hlinkClick r:id="" action="ppaction://media"/>
            <a:extLst>
              <a:ext uri="{FF2B5EF4-FFF2-40B4-BE49-F238E27FC236}">
                <a16:creationId xmlns:a16="http://schemas.microsoft.com/office/drawing/2014/main" id="{785F7AEF-EE57-12BB-A8E4-5D5A76CA81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10800000">
            <a:off x="11828873" y="6248400"/>
            <a:ext cx="244475" cy="244475"/>
          </a:xfrm>
          <a:prstGeom prst="rect">
            <a:avLst/>
          </a:prstGeom>
        </p:spPr>
      </p:pic>
    </p:spTree>
    <p:extLst>
      <p:ext uri="{BB962C8B-B14F-4D97-AF65-F5344CB8AC3E}">
        <p14:creationId xmlns:p14="http://schemas.microsoft.com/office/powerpoint/2010/main" val="4052774458"/>
      </p:ext>
    </p:extLst>
  </p:cSld>
  <p:clrMapOvr>
    <a:masterClrMapping/>
  </p:clrMapOvr>
  <mc:AlternateContent xmlns:mc="http://schemas.openxmlformats.org/markup-compatibility/2006" xmlns:p14="http://schemas.microsoft.com/office/powerpoint/2010/main">
    <mc:Choice Requires="p14">
      <p:transition spd="slow" p14:dur="1200" advClick="0" advTm="54000">
        <p14:prism/>
      </p:transition>
    </mc:Choice>
    <mc:Fallback xmlns="">
      <p:transition spd="slow" advClick="0" advTm="5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3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5DB8035-2FB2-7BB8-F496-59FC08508E2D}"/>
              </a:ext>
            </a:extLst>
          </p:cNvPr>
          <p:cNvGraphicFramePr>
            <a:graphicFrameLocks noGrp="1"/>
          </p:cNvGraphicFramePr>
          <p:nvPr>
            <p:extLst>
              <p:ext uri="{D42A27DB-BD31-4B8C-83A1-F6EECF244321}">
                <p14:modId xmlns:p14="http://schemas.microsoft.com/office/powerpoint/2010/main" val="3647086118"/>
              </p:ext>
            </p:extLst>
          </p:nvPr>
        </p:nvGraphicFramePr>
        <p:xfrm>
          <a:off x="4032250" y="47625"/>
          <a:ext cx="7962899" cy="5880270"/>
        </p:xfrm>
        <a:graphic>
          <a:graphicData uri="http://schemas.openxmlformats.org/drawingml/2006/table">
            <a:tbl>
              <a:tblPr/>
              <a:tblGrid>
                <a:gridCol w="1187450">
                  <a:extLst>
                    <a:ext uri="{9D8B030D-6E8A-4147-A177-3AD203B41FA5}">
                      <a16:colId xmlns:a16="http://schemas.microsoft.com/office/drawing/2014/main" val="3107605512"/>
                    </a:ext>
                  </a:extLst>
                </a:gridCol>
                <a:gridCol w="2501900">
                  <a:extLst>
                    <a:ext uri="{9D8B030D-6E8A-4147-A177-3AD203B41FA5}">
                      <a16:colId xmlns:a16="http://schemas.microsoft.com/office/drawing/2014/main" val="721822181"/>
                    </a:ext>
                  </a:extLst>
                </a:gridCol>
                <a:gridCol w="2876550">
                  <a:extLst>
                    <a:ext uri="{9D8B030D-6E8A-4147-A177-3AD203B41FA5}">
                      <a16:colId xmlns:a16="http://schemas.microsoft.com/office/drawing/2014/main" val="2848491979"/>
                    </a:ext>
                  </a:extLst>
                </a:gridCol>
                <a:gridCol w="1396999">
                  <a:extLst>
                    <a:ext uri="{9D8B030D-6E8A-4147-A177-3AD203B41FA5}">
                      <a16:colId xmlns:a16="http://schemas.microsoft.com/office/drawing/2014/main" val="285241018"/>
                    </a:ext>
                  </a:extLst>
                </a:gridCol>
              </a:tblGrid>
              <a:tr h="446854">
                <a:tc>
                  <a:txBody>
                    <a:bodyPr/>
                    <a:lstStyle/>
                    <a:p>
                      <a:pPr>
                        <a:buNone/>
                      </a:pPr>
                      <a:r>
                        <a:rPr lang="en-US" sz="1300" dirty="0"/>
                        <a:t>Layer</a:t>
                      </a:r>
                    </a:p>
                  </a:txBody>
                  <a:tcPr marL="52426" marR="52426" marT="26213" marB="26213" anchor="ctr">
                    <a:lnL>
                      <a:noFill/>
                    </a:lnL>
                    <a:lnR>
                      <a:noFill/>
                    </a:lnR>
                    <a:lnT>
                      <a:noFill/>
                    </a:lnT>
                    <a:lnB>
                      <a:noFill/>
                    </a:lnB>
                    <a:noFill/>
                  </a:tcPr>
                </a:tc>
                <a:tc>
                  <a:txBody>
                    <a:bodyPr/>
                    <a:lstStyle/>
                    <a:p>
                      <a:pPr>
                        <a:buNone/>
                      </a:pPr>
                      <a:r>
                        <a:rPr lang="en-US" sz="1300"/>
                        <a:t>Weaknesses / Limitations</a:t>
                      </a:r>
                    </a:p>
                  </a:txBody>
                  <a:tcPr marL="52426" marR="52426" marT="26213" marB="26213" anchor="ctr">
                    <a:lnL>
                      <a:noFill/>
                    </a:lnL>
                    <a:lnR>
                      <a:noFill/>
                    </a:lnR>
                    <a:lnT>
                      <a:noFill/>
                    </a:lnT>
                    <a:lnB>
                      <a:noFill/>
                    </a:lnB>
                    <a:noFill/>
                  </a:tcPr>
                </a:tc>
                <a:tc>
                  <a:txBody>
                    <a:bodyPr/>
                    <a:lstStyle/>
                    <a:p>
                      <a:pPr>
                        <a:buNone/>
                      </a:pPr>
                      <a:r>
                        <a:rPr lang="en-US" sz="1300"/>
                        <a:t>How Daena Solves It</a:t>
                      </a:r>
                    </a:p>
                  </a:txBody>
                  <a:tcPr marL="52426" marR="52426" marT="26213" marB="26213" anchor="ctr">
                    <a:lnL>
                      <a:noFill/>
                    </a:lnL>
                    <a:lnR>
                      <a:noFill/>
                    </a:lnR>
                    <a:lnT>
                      <a:noFill/>
                    </a:lnT>
                    <a:lnB>
                      <a:noFill/>
                    </a:lnB>
                    <a:noFill/>
                  </a:tcPr>
                </a:tc>
                <a:tc>
                  <a:txBody>
                    <a:bodyPr/>
                    <a:lstStyle/>
                    <a:p>
                      <a:pPr>
                        <a:buNone/>
                      </a:pPr>
                      <a:r>
                        <a:rPr lang="en-US" sz="1300" dirty="0"/>
                        <a:t>Sources to Cite</a:t>
                      </a:r>
                    </a:p>
                  </a:txBody>
                  <a:tcPr marL="52426" marR="52426" marT="26213" marB="26213" anchor="ctr">
                    <a:lnL>
                      <a:noFill/>
                    </a:lnL>
                    <a:lnR>
                      <a:noFill/>
                    </a:lnR>
                    <a:lnT>
                      <a:noFill/>
                    </a:lnT>
                    <a:lnB>
                      <a:noFill/>
                    </a:lnB>
                    <a:noFill/>
                  </a:tcPr>
                </a:tc>
                <a:extLst>
                  <a:ext uri="{0D108BD9-81ED-4DB2-BD59-A6C34878D82A}">
                    <a16:rowId xmlns:a16="http://schemas.microsoft.com/office/drawing/2014/main" val="3686541482"/>
                  </a:ext>
                </a:extLst>
              </a:tr>
              <a:tr h="1021383">
                <a:tc>
                  <a:txBody>
                    <a:bodyPr/>
                    <a:lstStyle/>
                    <a:p>
                      <a:pPr>
                        <a:buNone/>
                      </a:pPr>
                      <a:r>
                        <a:rPr lang="en-US" sz="1300" b="1"/>
                        <a:t>AutoGPT</a:t>
                      </a:r>
                      <a:endParaRPr lang="en-US" sz="1300"/>
                    </a:p>
                  </a:txBody>
                  <a:tcPr marL="52426" marR="52426" marT="26213" marB="26213" anchor="ctr">
                    <a:lnL>
                      <a:noFill/>
                    </a:lnL>
                    <a:lnR>
                      <a:noFill/>
                    </a:lnR>
                    <a:lnT>
                      <a:noFill/>
                    </a:lnT>
                    <a:lnB>
                      <a:noFill/>
                    </a:lnB>
                    <a:noFill/>
                  </a:tcPr>
                </a:tc>
                <a:tc>
                  <a:txBody>
                    <a:bodyPr/>
                    <a:lstStyle/>
                    <a:p>
                      <a:pPr marL="0" indent="0">
                        <a:buFontTx/>
                        <a:buNone/>
                      </a:pPr>
                      <a:r>
                        <a:rPr lang="en-US" sz="1300" dirty="0"/>
                        <a:t>-Lack of memory</a:t>
                      </a:r>
                    </a:p>
                    <a:p>
                      <a:pPr marL="0" indent="0">
                        <a:buFontTx/>
                        <a:buNone/>
                      </a:pPr>
                      <a:r>
                        <a:rPr lang="en-US" sz="1300" dirty="0"/>
                        <a:t>- No organization or governance</a:t>
                      </a:r>
                    </a:p>
                    <a:p>
                      <a:pPr marL="0" indent="0">
                        <a:buFontTx/>
                        <a:buNone/>
                      </a:pPr>
                      <a:r>
                        <a:rPr lang="en-US" sz="1300" dirty="0"/>
                        <a:t>- Prompt loop failures</a:t>
                      </a:r>
                    </a:p>
                    <a:p>
                      <a:pPr marL="0" indent="0">
                        <a:buFontTx/>
                        <a:buNone/>
                      </a:pPr>
                      <a:r>
                        <a:rPr lang="en-US" sz="1300" dirty="0"/>
                        <a:t>- High resource cost</a:t>
                      </a:r>
                    </a:p>
                  </a:txBody>
                  <a:tcPr marL="52426" marR="52426" marT="26213" marB="26213" anchor="ctr">
                    <a:lnL>
                      <a:noFill/>
                    </a:lnL>
                    <a:lnR>
                      <a:noFill/>
                    </a:lnR>
                    <a:lnT>
                      <a:noFill/>
                    </a:lnT>
                    <a:lnB>
                      <a:noFill/>
                    </a:lnB>
                    <a:noFill/>
                  </a:tcPr>
                </a:tc>
                <a:tc>
                  <a:txBody>
                    <a:bodyPr/>
                    <a:lstStyle/>
                    <a:p>
                      <a:pPr>
                        <a:buNone/>
                      </a:pPr>
                      <a:r>
                        <a:rPr lang="en-US" sz="1300" dirty="0"/>
                        <a:t>✅ Reflexive Memory</a:t>
                      </a:r>
                    </a:p>
                    <a:p>
                      <a:pPr>
                        <a:buNone/>
                      </a:pPr>
                      <a:r>
                        <a:rPr lang="en-US" sz="1300" dirty="0"/>
                        <a:t>✅ Sunflower Governance</a:t>
                      </a:r>
                    </a:p>
                    <a:p>
                      <a:pPr>
                        <a:buNone/>
                      </a:pPr>
                      <a:r>
                        <a:rPr lang="en-US" sz="1300" dirty="0"/>
                        <a:t>✅ Agent Role Hierarchy</a:t>
                      </a:r>
                    </a:p>
                    <a:p>
                      <a:pPr>
                        <a:buNone/>
                      </a:pPr>
                      <a:r>
                        <a:rPr lang="en-US" sz="1300" dirty="0"/>
                        <a:t>✅ Fail-safe CMP logic</a:t>
                      </a:r>
                    </a:p>
                  </a:txBody>
                  <a:tcPr marL="52426" marR="52426" marT="26213" marB="26213" anchor="ctr">
                    <a:lnL>
                      <a:noFill/>
                    </a:lnL>
                    <a:lnR>
                      <a:noFill/>
                    </a:lnR>
                    <a:lnT>
                      <a:noFill/>
                    </a:lnT>
                    <a:lnB>
                      <a:noFill/>
                    </a:lnB>
                    <a:noFill/>
                  </a:tcPr>
                </a:tc>
                <a:tc>
                  <a:txBody>
                    <a:bodyPr/>
                    <a:lstStyle/>
                    <a:p>
                      <a:pPr>
                        <a:buNone/>
                      </a:pPr>
                      <a:r>
                        <a:rPr lang="en-US" sz="1300" dirty="0"/>
                        <a:t>[1] </a:t>
                      </a:r>
                      <a:r>
                        <a:rPr lang="en-US" sz="1300" dirty="0" err="1"/>
                        <a:t>AutoGPT</a:t>
                      </a:r>
                      <a:r>
                        <a:rPr lang="en-US" sz="1300" dirty="0"/>
                        <a:t> GitHub Issues</a:t>
                      </a:r>
                    </a:p>
                    <a:p>
                      <a:pPr>
                        <a:buNone/>
                      </a:pPr>
                      <a:r>
                        <a:rPr lang="en-US" sz="1300" dirty="0"/>
                        <a:t>[2] Sebastien Bubeck et al., Sparks of AGI</a:t>
                      </a:r>
                    </a:p>
                  </a:txBody>
                  <a:tcPr marL="52426" marR="52426" marT="26213" marB="26213" anchor="ctr">
                    <a:lnL>
                      <a:noFill/>
                    </a:lnL>
                    <a:lnR>
                      <a:noFill/>
                    </a:lnR>
                    <a:lnT>
                      <a:noFill/>
                    </a:lnT>
                    <a:lnB>
                      <a:noFill/>
                    </a:lnB>
                    <a:noFill/>
                  </a:tcPr>
                </a:tc>
                <a:extLst>
                  <a:ext uri="{0D108BD9-81ED-4DB2-BD59-A6C34878D82A}">
                    <a16:rowId xmlns:a16="http://schemas.microsoft.com/office/drawing/2014/main" val="3022875846"/>
                  </a:ext>
                </a:extLst>
              </a:tr>
              <a:tr h="1665440">
                <a:tc>
                  <a:txBody>
                    <a:bodyPr/>
                    <a:lstStyle/>
                    <a:p>
                      <a:pPr>
                        <a:buNone/>
                      </a:pPr>
                      <a:r>
                        <a:rPr lang="en-US" sz="1300" b="1"/>
                        <a:t>LangChain</a:t>
                      </a:r>
                      <a:endParaRPr lang="en-US" sz="1300"/>
                    </a:p>
                  </a:txBody>
                  <a:tcPr marL="52426" marR="52426" marT="26213" marB="26213" anchor="ctr">
                    <a:lnL>
                      <a:noFill/>
                    </a:lnL>
                    <a:lnR>
                      <a:noFill/>
                    </a:lnR>
                    <a:lnT>
                      <a:noFill/>
                    </a:lnT>
                    <a:lnB>
                      <a:noFill/>
                    </a:lnB>
                    <a:noFill/>
                  </a:tcPr>
                </a:tc>
                <a:tc>
                  <a:txBody>
                    <a:bodyPr/>
                    <a:lstStyle/>
                    <a:p>
                      <a:pPr marL="0" indent="0">
                        <a:buFontTx/>
                        <a:buNone/>
                      </a:pPr>
                      <a:r>
                        <a:rPr lang="en-US" sz="1300" dirty="0"/>
                        <a:t>-Tool routing errors</a:t>
                      </a:r>
                    </a:p>
                    <a:p>
                      <a:pPr marL="0" indent="0">
                        <a:buFontTx/>
                        <a:buNone/>
                      </a:pPr>
                      <a:r>
                        <a:rPr lang="en-US" sz="1300" dirty="0"/>
                        <a:t>-No real-time governance</a:t>
                      </a:r>
                    </a:p>
                    <a:p>
                      <a:pPr marL="0" indent="0">
                        <a:buFontTx/>
                        <a:buNone/>
                      </a:pPr>
                      <a:r>
                        <a:rPr lang="en-US" sz="1300" dirty="0"/>
                        <a:t>-No cross-agent memory</a:t>
                      </a:r>
                    </a:p>
                    <a:p>
                      <a:pPr marL="0" indent="0">
                        <a:buFontTx/>
                        <a:buNone/>
                      </a:pPr>
                      <a:r>
                        <a:rPr lang="en-US" sz="1300" dirty="0"/>
                        <a:t>- Bloated graphs &amp; cost</a:t>
                      </a:r>
                    </a:p>
                  </a:txBody>
                  <a:tcPr marL="52426" marR="52426" marT="26213" marB="26213" anchor="ctr">
                    <a:lnL>
                      <a:noFill/>
                    </a:lnL>
                    <a:lnR>
                      <a:noFill/>
                    </a:lnR>
                    <a:lnT>
                      <a:noFill/>
                    </a:lnT>
                    <a:lnB>
                      <a:noFill/>
                    </a:lnB>
                    <a:noFill/>
                  </a:tcPr>
                </a:tc>
                <a:tc>
                  <a:txBody>
                    <a:bodyPr/>
                    <a:lstStyle/>
                    <a:p>
                      <a:pPr>
                        <a:buNone/>
                      </a:pPr>
                      <a:r>
                        <a:rPr lang="en-US" sz="1300" dirty="0"/>
                        <a:t>✅ Real-time agent orchestration</a:t>
                      </a:r>
                    </a:p>
                    <a:p>
                      <a:pPr>
                        <a:buNone/>
                      </a:pPr>
                      <a:r>
                        <a:rPr lang="en-US" sz="1300" dirty="0"/>
                        <a:t>✅ CMP + ABAC permission layer</a:t>
                      </a:r>
                    </a:p>
                    <a:p>
                      <a:pPr>
                        <a:buNone/>
                      </a:pPr>
                      <a:r>
                        <a:rPr lang="en-US" sz="1300" dirty="0"/>
                        <a:t>✅ Sunflower-Honeycomb memory</a:t>
                      </a:r>
                    </a:p>
                    <a:p>
                      <a:pPr>
                        <a:buNone/>
                      </a:pPr>
                      <a:r>
                        <a:rPr lang="en-US" sz="1300" dirty="0"/>
                        <a:t>✅ Lean routing with project affinity</a:t>
                      </a:r>
                    </a:p>
                  </a:txBody>
                  <a:tcPr marL="52426" marR="52426" marT="26213" marB="26213" anchor="ctr">
                    <a:lnL>
                      <a:noFill/>
                    </a:lnL>
                    <a:lnR>
                      <a:noFill/>
                    </a:lnR>
                    <a:lnT>
                      <a:noFill/>
                    </a:lnT>
                    <a:lnB>
                      <a:noFill/>
                    </a:lnB>
                    <a:noFill/>
                  </a:tcPr>
                </a:tc>
                <a:tc>
                  <a:txBody>
                    <a:bodyPr/>
                    <a:lstStyle/>
                    <a:p>
                      <a:pPr>
                        <a:buNone/>
                      </a:pPr>
                      <a:r>
                        <a:rPr lang="en-US" sz="1300" dirty="0"/>
                        <a:t>[3] </a:t>
                      </a:r>
                      <a:r>
                        <a:rPr lang="en-US" sz="1300" dirty="0" err="1"/>
                        <a:t>LangChain</a:t>
                      </a:r>
                      <a:r>
                        <a:rPr lang="en-US" sz="1300" dirty="0"/>
                        <a:t> Paper</a:t>
                      </a:r>
                    </a:p>
                    <a:p>
                      <a:pPr>
                        <a:buNone/>
                      </a:pPr>
                      <a:r>
                        <a:rPr lang="en-US" sz="1300" dirty="0"/>
                        <a:t>[4] </a:t>
                      </a:r>
                      <a:r>
                        <a:rPr lang="en-US" sz="1300" dirty="0" err="1"/>
                        <a:t>LangChain</a:t>
                      </a:r>
                      <a:r>
                        <a:rPr lang="en-US" sz="1300" dirty="0"/>
                        <a:t> Slack/GitHub Issues</a:t>
                      </a:r>
                    </a:p>
                  </a:txBody>
                  <a:tcPr marL="52426" marR="52426" marT="26213" marB="26213" anchor="ctr">
                    <a:lnL>
                      <a:noFill/>
                    </a:lnL>
                    <a:lnR>
                      <a:noFill/>
                    </a:lnR>
                    <a:lnT>
                      <a:noFill/>
                    </a:lnT>
                    <a:lnB>
                      <a:noFill/>
                    </a:lnB>
                    <a:noFill/>
                  </a:tcPr>
                </a:tc>
                <a:extLst>
                  <a:ext uri="{0D108BD9-81ED-4DB2-BD59-A6C34878D82A}">
                    <a16:rowId xmlns:a16="http://schemas.microsoft.com/office/drawing/2014/main" val="1336902093"/>
                  </a:ext>
                </a:extLst>
              </a:tr>
              <a:tr h="1261487">
                <a:tc>
                  <a:txBody>
                    <a:bodyPr/>
                    <a:lstStyle/>
                    <a:p>
                      <a:pPr>
                        <a:buNone/>
                      </a:pPr>
                      <a:r>
                        <a:rPr lang="fr-FR" sz="1300" b="1" dirty="0"/>
                        <a:t>Enterprise AI </a:t>
                      </a:r>
                      <a:r>
                        <a:rPr lang="fr-FR" sz="1300" b="1" dirty="0" err="1"/>
                        <a:t>Models</a:t>
                      </a:r>
                      <a:endParaRPr lang="fr-FR" sz="1300" b="1" dirty="0"/>
                    </a:p>
                    <a:p>
                      <a:pPr rtl="0">
                        <a:buNone/>
                      </a:pPr>
                      <a:r>
                        <a:rPr lang="fr-FR" sz="1300" i="1" dirty="0"/>
                        <a:t>(</a:t>
                      </a:r>
                      <a:r>
                        <a:rPr lang="fr-FR" sz="1300" i="1" dirty="0" err="1"/>
                        <a:t>OpenAI</a:t>
                      </a:r>
                      <a:r>
                        <a:rPr lang="fr-FR" sz="1300" i="1" dirty="0"/>
                        <a:t>, </a:t>
                      </a:r>
                      <a:r>
                        <a:rPr lang="fr-FR" sz="1300" i="1" dirty="0" err="1"/>
                        <a:t>Anthropic</a:t>
                      </a:r>
                      <a:r>
                        <a:rPr lang="fr-FR" sz="1300" i="1" dirty="0"/>
                        <a:t>, etc.)</a:t>
                      </a:r>
                      <a:endParaRPr lang="fr-FR" sz="1300" dirty="0"/>
                    </a:p>
                  </a:txBody>
                  <a:tcPr marL="52426" marR="52426" marT="26213" marB="26213" anchor="ctr">
                    <a:lnL>
                      <a:noFill/>
                    </a:lnL>
                    <a:lnR>
                      <a:noFill/>
                    </a:lnR>
                    <a:lnT>
                      <a:noFill/>
                    </a:lnT>
                    <a:lnB>
                      <a:noFill/>
                    </a:lnB>
                    <a:noFill/>
                  </a:tcPr>
                </a:tc>
                <a:tc>
                  <a:txBody>
                    <a:bodyPr/>
                    <a:lstStyle/>
                    <a:p>
                      <a:pPr marL="0" indent="0">
                        <a:buFontTx/>
                        <a:buNone/>
                      </a:pPr>
                      <a:r>
                        <a:rPr lang="en-US" sz="1300" dirty="0"/>
                        <a:t>-Black-box behavior</a:t>
                      </a:r>
                    </a:p>
                    <a:p>
                      <a:pPr marL="0" indent="0">
                        <a:buFontTx/>
                        <a:buNone/>
                      </a:pPr>
                      <a:r>
                        <a:rPr lang="en-US" sz="1300" dirty="0"/>
                        <a:t>- Lack of agent reasoning</a:t>
                      </a:r>
                    </a:p>
                    <a:p>
                      <a:pPr marL="0" indent="0">
                        <a:buFontTx/>
                        <a:buNone/>
                      </a:pPr>
                      <a:r>
                        <a:rPr lang="en-US" sz="1300" dirty="0"/>
                        <a:t>- No system-level learning</a:t>
                      </a:r>
                    </a:p>
                    <a:p>
                      <a:pPr marL="0" indent="0">
                        <a:buFontTx/>
                        <a:buNone/>
                      </a:pPr>
                      <a:r>
                        <a:rPr lang="en-US" sz="1300" dirty="0"/>
                        <a:t>- Prone to drift &amp; hallucination</a:t>
                      </a:r>
                    </a:p>
                  </a:txBody>
                  <a:tcPr marL="52426" marR="52426" marT="26213" marB="26213" anchor="ctr">
                    <a:lnL>
                      <a:noFill/>
                    </a:lnL>
                    <a:lnR>
                      <a:noFill/>
                    </a:lnR>
                    <a:lnT>
                      <a:noFill/>
                    </a:lnT>
                    <a:lnB>
                      <a:noFill/>
                    </a:lnB>
                    <a:noFill/>
                  </a:tcPr>
                </a:tc>
                <a:tc>
                  <a:txBody>
                    <a:bodyPr/>
                    <a:lstStyle/>
                    <a:p>
                      <a:pPr>
                        <a:buNone/>
                      </a:pPr>
                      <a:r>
                        <a:rPr lang="en-US" sz="1300" dirty="0"/>
                        <a:t>✅ Daena as reasoning overlay</a:t>
                      </a:r>
                    </a:p>
                    <a:p>
                      <a:pPr>
                        <a:buNone/>
                      </a:pPr>
                      <a:r>
                        <a:rPr lang="en-US" sz="1300" dirty="0"/>
                        <a:t>✅ CMP filtering</a:t>
                      </a:r>
                    </a:p>
                    <a:p>
                      <a:pPr>
                        <a:buNone/>
                      </a:pPr>
                      <a:r>
                        <a:rPr lang="en-US" sz="1300" dirty="0"/>
                        <a:t>✅ Governance over responses</a:t>
                      </a:r>
                    </a:p>
                    <a:p>
                      <a:pPr>
                        <a:buNone/>
                      </a:pPr>
                      <a:r>
                        <a:rPr lang="en-US" sz="1300" dirty="0"/>
                        <a:t>✅ Drift detection and correction</a:t>
                      </a:r>
                    </a:p>
                  </a:txBody>
                  <a:tcPr marL="52426" marR="52426" marT="26213" marB="26213" anchor="ctr">
                    <a:lnL>
                      <a:noFill/>
                    </a:lnL>
                    <a:lnR>
                      <a:noFill/>
                    </a:lnR>
                    <a:lnT>
                      <a:noFill/>
                    </a:lnT>
                    <a:lnB>
                      <a:noFill/>
                    </a:lnB>
                    <a:noFill/>
                  </a:tcPr>
                </a:tc>
                <a:tc>
                  <a:txBody>
                    <a:bodyPr/>
                    <a:lstStyle/>
                    <a:p>
                      <a:pPr>
                        <a:buNone/>
                      </a:pPr>
                      <a:r>
                        <a:rPr lang="en-US" sz="1300" dirty="0"/>
                        <a:t>[5] OpenAI GPT-4 Technical Report[6] Anthropic Claude Overview</a:t>
                      </a:r>
                    </a:p>
                  </a:txBody>
                  <a:tcPr marL="52426" marR="52426" marT="26213" marB="26213" anchor="ctr">
                    <a:lnL>
                      <a:noFill/>
                    </a:lnL>
                    <a:lnR>
                      <a:noFill/>
                    </a:lnR>
                    <a:lnT>
                      <a:noFill/>
                    </a:lnT>
                    <a:lnB>
                      <a:noFill/>
                    </a:lnB>
                    <a:noFill/>
                  </a:tcPr>
                </a:tc>
                <a:extLst>
                  <a:ext uri="{0D108BD9-81ED-4DB2-BD59-A6C34878D82A}">
                    <a16:rowId xmlns:a16="http://schemas.microsoft.com/office/drawing/2014/main" val="3027412446"/>
                  </a:ext>
                </a:extLst>
              </a:tr>
              <a:tr h="1463463">
                <a:tc>
                  <a:txBody>
                    <a:bodyPr/>
                    <a:lstStyle/>
                    <a:p>
                      <a:pPr>
                        <a:buNone/>
                      </a:pPr>
                      <a:r>
                        <a:rPr lang="en-US" sz="1300" b="1" dirty="0">
                          <a:solidFill>
                            <a:schemeClr val="bg2"/>
                          </a:solidFill>
                        </a:rPr>
                        <a:t>Daena</a:t>
                      </a:r>
                      <a:endParaRPr lang="en-US" sz="1300" dirty="0">
                        <a:solidFill>
                          <a:schemeClr val="bg2"/>
                        </a:solidFill>
                      </a:endParaRPr>
                    </a:p>
                  </a:txBody>
                  <a:tcPr marL="52426" marR="52426" marT="26213" marB="26213" anchor="ctr">
                    <a:lnL>
                      <a:noFill/>
                    </a:lnL>
                    <a:lnR>
                      <a:noFill/>
                    </a:lnR>
                    <a:lnT>
                      <a:noFill/>
                    </a:lnT>
                    <a:lnB>
                      <a:noFill/>
                    </a:lnB>
                    <a:noFill/>
                  </a:tcPr>
                </a:tc>
                <a:tc>
                  <a:txBody>
                    <a:bodyPr/>
                    <a:lstStyle/>
                    <a:p>
                      <a:pPr>
                        <a:buNone/>
                      </a:pPr>
                      <a:r>
                        <a:rPr lang="en-US" sz="1300" dirty="0">
                          <a:solidFill>
                            <a:schemeClr val="bg2"/>
                          </a:solidFill>
                        </a:rPr>
                        <a:t>✅ Real-time governance</a:t>
                      </a:r>
                    </a:p>
                    <a:p>
                      <a:pPr>
                        <a:buNone/>
                      </a:pPr>
                      <a:r>
                        <a:rPr lang="en-US" sz="1300" dirty="0">
                          <a:solidFill>
                            <a:schemeClr val="bg2"/>
                          </a:solidFill>
                        </a:rPr>
                        <a:t>✅ Agent-to-agent memory</a:t>
                      </a:r>
                    </a:p>
                    <a:p>
                      <a:pPr>
                        <a:buNone/>
                      </a:pPr>
                      <a:r>
                        <a:rPr lang="en-US" sz="1300" dirty="0">
                          <a:solidFill>
                            <a:schemeClr val="bg2"/>
                          </a:solidFill>
                        </a:rPr>
                        <a:t>✅ Multi-model routing</a:t>
                      </a:r>
                    </a:p>
                    <a:p>
                      <a:pPr>
                        <a:buNone/>
                      </a:pPr>
                      <a:r>
                        <a:rPr lang="en-US" sz="1300" dirty="0">
                          <a:solidFill>
                            <a:schemeClr val="bg2"/>
                          </a:solidFill>
                        </a:rPr>
                        <a:t>✅ Reflexive learning &amp; override</a:t>
                      </a:r>
                    </a:p>
                    <a:p>
                      <a:pPr>
                        <a:buNone/>
                      </a:pPr>
                      <a:r>
                        <a:rPr lang="en-US" sz="1300" dirty="0">
                          <a:solidFill>
                            <a:schemeClr val="bg2"/>
                          </a:solidFill>
                        </a:rPr>
                        <a:t>✅ Founder control (King-Override)</a:t>
                      </a:r>
                    </a:p>
                  </a:txBody>
                  <a:tcPr marL="52426" marR="52426" marT="26213" marB="26213" anchor="ctr">
                    <a:lnL>
                      <a:noFill/>
                    </a:lnL>
                    <a:lnR>
                      <a:noFill/>
                    </a:lnR>
                    <a:lnT>
                      <a:noFill/>
                    </a:lnT>
                    <a:lnB>
                      <a:noFill/>
                    </a:lnB>
                    <a:noFill/>
                  </a:tcPr>
                </a:tc>
                <a:tc>
                  <a:txBody>
                    <a:bodyPr/>
                    <a:lstStyle/>
                    <a:p>
                      <a:pPr>
                        <a:buNone/>
                      </a:pPr>
                      <a:r>
                        <a:rPr lang="en-US" sz="1300" dirty="0"/>
                        <a:t>⬆️ </a:t>
                      </a:r>
                      <a:r>
                        <a:rPr lang="en-US" sz="1300" dirty="0">
                          <a:solidFill>
                            <a:schemeClr val="bg2"/>
                          </a:solidFill>
                        </a:rPr>
                        <a:t>Combines everything into an AI-native company operating system</a:t>
                      </a:r>
                    </a:p>
                  </a:txBody>
                  <a:tcPr marL="52426" marR="52426" marT="26213" marB="26213" anchor="ctr">
                    <a:lnL>
                      <a:noFill/>
                    </a:lnL>
                    <a:lnR>
                      <a:noFill/>
                    </a:lnR>
                    <a:lnT>
                      <a:noFill/>
                    </a:lnT>
                    <a:lnB>
                      <a:noFill/>
                    </a:lnB>
                    <a:noFill/>
                  </a:tcPr>
                </a:tc>
                <a:tc>
                  <a:txBody>
                    <a:bodyPr/>
                    <a:lstStyle/>
                    <a:p>
                      <a:pPr>
                        <a:buNone/>
                      </a:pPr>
                      <a:r>
                        <a:rPr lang="en-US" sz="1300" dirty="0">
                          <a:solidFill>
                            <a:schemeClr val="bg2"/>
                          </a:solidFill>
                        </a:rPr>
                        <a:t>My proprietary architecture</a:t>
                      </a:r>
                    </a:p>
                  </a:txBody>
                  <a:tcPr marL="52426" marR="52426" marT="26213" marB="26213" anchor="ctr">
                    <a:lnL>
                      <a:noFill/>
                    </a:lnL>
                    <a:lnR>
                      <a:noFill/>
                    </a:lnR>
                    <a:lnT>
                      <a:noFill/>
                    </a:lnT>
                    <a:lnB>
                      <a:noFill/>
                    </a:lnB>
                    <a:noFill/>
                  </a:tcPr>
                </a:tc>
                <a:extLst>
                  <a:ext uri="{0D108BD9-81ED-4DB2-BD59-A6C34878D82A}">
                    <a16:rowId xmlns:a16="http://schemas.microsoft.com/office/drawing/2014/main" val="15015319"/>
                  </a:ext>
                </a:extLst>
              </a:tr>
            </a:tbl>
          </a:graphicData>
        </a:graphic>
      </p:graphicFrame>
      <p:pic>
        <p:nvPicPr>
          <p:cNvPr id="42" name="Picture 41" descr="A colorful triangle with text&#10;&#10;AI-generated content may be incorrect.">
            <a:extLst>
              <a:ext uri="{FF2B5EF4-FFF2-40B4-BE49-F238E27FC236}">
                <a16:creationId xmlns:a16="http://schemas.microsoft.com/office/drawing/2014/main" id="{5FCD8375-A49D-A8D6-B110-BB6DCBBF3315}"/>
              </a:ext>
            </a:extLst>
          </p:cNvPr>
          <p:cNvPicPr>
            <a:picLocks noChangeAspect="1"/>
          </p:cNvPicPr>
          <p:nvPr/>
        </p:nvPicPr>
        <p:blipFill>
          <a:blip r:embed="rId5"/>
          <a:stretch>
            <a:fillRect/>
          </a:stretch>
        </p:blipFill>
        <p:spPr>
          <a:xfrm>
            <a:off x="113708" y="857250"/>
            <a:ext cx="3759792" cy="3676650"/>
          </a:xfrm>
          <a:prstGeom prst="rect">
            <a:avLst/>
          </a:prstGeom>
        </p:spPr>
      </p:pic>
      <p:sp>
        <p:nvSpPr>
          <p:cNvPr id="14" name="Slide Number Placeholder 3">
            <a:extLst>
              <a:ext uri="{FF2B5EF4-FFF2-40B4-BE49-F238E27FC236}">
                <a16:creationId xmlns:a16="http://schemas.microsoft.com/office/drawing/2014/main" id="{082FA4DE-5247-EA39-87F4-330402EC197D}"/>
              </a:ext>
            </a:extLst>
          </p:cNvPr>
          <p:cNvSpPr>
            <a:spLocks noGrp="1"/>
          </p:cNvSpPr>
          <p:nvPr>
            <p:ph type="sldNum" sz="quarter" idx="12"/>
          </p:nvPr>
        </p:nvSpPr>
        <p:spPr>
          <a:xfrm>
            <a:off x="9448800" y="6445250"/>
            <a:ext cx="2743200" cy="365125"/>
          </a:xfrm>
        </p:spPr>
        <p:txBody>
          <a:bodyPr anchor="ctr">
            <a:normAutofit/>
          </a:bodyPr>
          <a:lstStyle/>
          <a:p>
            <a:pPr>
              <a:spcAft>
                <a:spcPts val="600"/>
              </a:spcAft>
            </a:pPr>
            <a:r>
              <a:rPr lang="en-US" dirty="0"/>
              <a:t>11</a:t>
            </a:r>
          </a:p>
        </p:txBody>
      </p:sp>
      <p:pic>
        <p:nvPicPr>
          <p:cNvPr id="2" name="ElevenLabs_Untitled_Project-11">
            <a:hlinkClick r:id="" action="ppaction://media"/>
            <a:extLst>
              <a:ext uri="{FF2B5EF4-FFF2-40B4-BE49-F238E27FC236}">
                <a16:creationId xmlns:a16="http://schemas.microsoft.com/office/drawing/2014/main" id="{47165134-E456-5E61-6092-504ABA8528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10536123">
            <a:off x="11872911" y="6200775"/>
            <a:ext cx="244475" cy="244475"/>
          </a:xfrm>
          <a:prstGeom prst="rect">
            <a:avLst/>
          </a:prstGeom>
        </p:spPr>
      </p:pic>
    </p:spTree>
    <p:extLst>
      <p:ext uri="{BB962C8B-B14F-4D97-AF65-F5344CB8AC3E}">
        <p14:creationId xmlns:p14="http://schemas.microsoft.com/office/powerpoint/2010/main" val="811738915"/>
      </p:ext>
    </p:extLst>
  </p:cSld>
  <p:clrMapOvr>
    <a:masterClrMapping/>
  </p:clrMapOvr>
  <mc:AlternateContent xmlns:mc="http://schemas.openxmlformats.org/markup-compatibility/2006">
    <mc:Choice xmlns:p14="http://schemas.microsoft.com/office/powerpoint/2010/main" Requires="p14">
      <p:transition spd="slow" p14:dur="2000" advClick="0" advTm="57000">
        <p14:shred/>
      </p:transition>
    </mc:Choice>
    <mc:Fallback>
      <p:transition spd="slow" advClick="0" advTm="5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erson in a suit&#10;&#10;AI-generated content may be incorrect.">
            <a:extLst>
              <a:ext uri="{FF2B5EF4-FFF2-40B4-BE49-F238E27FC236}">
                <a16:creationId xmlns:a16="http://schemas.microsoft.com/office/drawing/2014/main" id="{8EA6BC98-E8DA-5397-C6EF-E1F3E1C0416D}"/>
              </a:ext>
            </a:extLst>
          </p:cNvPr>
          <p:cNvPicPr>
            <a:picLocks noChangeAspect="1"/>
          </p:cNvPicPr>
          <p:nvPr/>
        </p:nvPicPr>
        <p:blipFill>
          <a:blip r:embed="rId5"/>
          <a:srcRect t="6929" b="8802"/>
          <a:stretch>
            <a:fillRect/>
          </a:stretch>
        </p:blipFill>
        <p:spPr>
          <a:xfrm>
            <a:off x="0" y="10"/>
            <a:ext cx="12191980" cy="6857990"/>
          </a:xfrm>
          <a:prstGeom prst="rect">
            <a:avLst/>
          </a:prstGeom>
          <a:noFill/>
        </p:spPr>
      </p:pic>
      <p:sp>
        <p:nvSpPr>
          <p:cNvPr id="34" name="Slide Number Placeholder 3">
            <a:extLst>
              <a:ext uri="{FF2B5EF4-FFF2-40B4-BE49-F238E27FC236}">
                <a16:creationId xmlns:a16="http://schemas.microsoft.com/office/drawing/2014/main" id="{BFCE09CC-A295-506D-8C2E-854DD3B3613F}"/>
              </a:ext>
            </a:extLst>
          </p:cNvPr>
          <p:cNvSpPr>
            <a:spLocks noGrp="1"/>
          </p:cNvSpPr>
          <p:nvPr/>
        </p:nvSpPr>
        <p:spPr>
          <a:xfrm>
            <a:off x="9448780" y="6380152"/>
            <a:ext cx="2743200" cy="477838"/>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12</a:t>
            </a:r>
          </a:p>
        </p:txBody>
      </p:sp>
      <p:pic>
        <p:nvPicPr>
          <p:cNvPr id="2" name="ElevenLabs_Untitled_Project-12">
            <a:hlinkClick r:id="" action="ppaction://media"/>
            <a:extLst>
              <a:ext uri="{FF2B5EF4-FFF2-40B4-BE49-F238E27FC236}">
                <a16:creationId xmlns:a16="http://schemas.microsoft.com/office/drawing/2014/main" id="{DD93E99D-A5D2-D219-74AB-0BC3BFE15D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10800000">
            <a:off x="11843621" y="6135667"/>
            <a:ext cx="244475" cy="244475"/>
          </a:xfrm>
          <a:prstGeom prst="rect">
            <a:avLst/>
          </a:prstGeom>
        </p:spPr>
      </p:pic>
    </p:spTree>
    <p:extLst>
      <p:ext uri="{BB962C8B-B14F-4D97-AF65-F5344CB8AC3E}">
        <p14:creationId xmlns:p14="http://schemas.microsoft.com/office/powerpoint/2010/main" val="2399767802"/>
      </p:ext>
    </p:extLst>
  </p:cSld>
  <p:clrMapOvr>
    <a:masterClrMapping/>
  </p:clrMapOvr>
  <mc:AlternateContent xmlns:mc="http://schemas.openxmlformats.org/markup-compatibility/2006">
    <mc:Choice xmlns:p14="http://schemas.microsoft.com/office/powerpoint/2010/main" Requires="p14">
      <p:transition spd="slow" p14:dur="1250" advClick="0" advTm="58000">
        <p14:glitter pattern="hexagon"/>
      </p:transition>
    </mc:Choice>
    <mc:Fallback>
      <p:transition spd="slow" advClick="0" advTm="5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2">
            <a:extLst>
              <a:ext uri="{FF2B5EF4-FFF2-40B4-BE49-F238E27FC236}">
                <a16:creationId xmlns:a16="http://schemas.microsoft.com/office/drawing/2014/main" id="{4AC95F67-CE49-E549-AC8C-C6636D6B07C8}"/>
              </a:ext>
            </a:extLst>
          </p:cNvPr>
          <p:cNvSpPr txBox="1">
            <a:spLocks noGrp="1"/>
          </p:cNvSpPr>
          <p:nvPr>
            <p:ph type="title"/>
          </p:nvPr>
        </p:nvSpPr>
        <p:spPr>
          <a:xfrm>
            <a:off x="2213268" y="554288"/>
            <a:ext cx="7287768" cy="77982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pPr algn="ctr"/>
            <a:r>
              <a:rPr lang="en-US" sz="4000" b="1" dirty="0">
                <a:solidFill>
                  <a:schemeClr val="bg2"/>
                </a:solidFill>
              </a:rPr>
              <a:t>THANK YOU</a:t>
            </a:r>
          </a:p>
        </p:txBody>
      </p:sp>
      <p:sp>
        <p:nvSpPr>
          <p:cNvPr id="18" name="Title 42">
            <a:extLst>
              <a:ext uri="{FF2B5EF4-FFF2-40B4-BE49-F238E27FC236}">
                <a16:creationId xmlns:a16="http://schemas.microsoft.com/office/drawing/2014/main" id="{9EB9FF76-80EB-8F81-898E-0530CE41097C}"/>
              </a:ext>
            </a:extLst>
          </p:cNvPr>
          <p:cNvSpPr txBox="1">
            <a:spLocks/>
          </p:cNvSpPr>
          <p:nvPr/>
        </p:nvSpPr>
        <p:spPr>
          <a:xfrm>
            <a:off x="2213268" y="1473866"/>
            <a:ext cx="7287768" cy="984511"/>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pPr algn="ctr"/>
            <a:r>
              <a:rPr lang="en-US" dirty="0">
                <a:solidFill>
                  <a:schemeClr val="bg2"/>
                </a:solidFill>
              </a:rPr>
              <a:t>Let's build the future together</a:t>
            </a:r>
          </a:p>
        </p:txBody>
      </p:sp>
      <p:sp>
        <p:nvSpPr>
          <p:cNvPr id="20" name="TextBox 19">
            <a:extLst>
              <a:ext uri="{FF2B5EF4-FFF2-40B4-BE49-F238E27FC236}">
                <a16:creationId xmlns:a16="http://schemas.microsoft.com/office/drawing/2014/main" id="{E5771677-D942-54AF-6F06-3C012F691950}"/>
              </a:ext>
            </a:extLst>
          </p:cNvPr>
          <p:cNvSpPr txBox="1"/>
          <p:nvPr/>
        </p:nvSpPr>
        <p:spPr>
          <a:xfrm>
            <a:off x="111279" y="5238352"/>
            <a:ext cx="4600831" cy="1200329"/>
          </a:xfrm>
          <a:prstGeom prst="rect">
            <a:avLst/>
          </a:prstGeom>
          <a:noFill/>
        </p:spPr>
        <p:txBody>
          <a:bodyPr wrap="square">
            <a:spAutoFit/>
          </a:bodyPr>
          <a:lstStyle/>
          <a:p>
            <a:r>
              <a:rPr lang="en-US" sz="2400" dirty="0">
                <a:solidFill>
                  <a:schemeClr val="bg2"/>
                </a:solidFill>
              </a:rPr>
              <a:t>📧 </a:t>
            </a:r>
            <a:r>
              <a:rPr lang="en-US" sz="2400" dirty="0">
                <a:solidFill>
                  <a:schemeClr val="bg2"/>
                </a:solidFill>
                <a:hlinkClick r:id="rId5">
                  <a:extLst>
                    <a:ext uri="{A12FA001-AC4F-418D-AE19-62706E023703}">
                      <ahyp:hlinkClr xmlns:ahyp="http://schemas.microsoft.com/office/drawing/2018/hyperlinkcolor" val="tx"/>
                    </a:ext>
                  </a:extLst>
                </a:hlinkClick>
              </a:rPr>
              <a:t>masoud.masoori@gmail.com</a:t>
            </a:r>
            <a:br>
              <a:rPr lang="en-US" sz="2400" dirty="0">
                <a:solidFill>
                  <a:schemeClr val="bg2"/>
                </a:solidFill>
              </a:rPr>
            </a:br>
            <a:r>
              <a:rPr lang="en-US" sz="2400" dirty="0">
                <a:solidFill>
                  <a:schemeClr val="bg2"/>
                </a:solidFill>
              </a:rPr>
              <a:t>📧 </a:t>
            </a:r>
            <a:r>
              <a:rPr lang="en-US" sz="2400" dirty="0">
                <a:solidFill>
                  <a:schemeClr val="bg2"/>
                </a:solidFill>
                <a:hlinkClick r:id="rId6">
                  <a:extLst>
                    <a:ext uri="{A12FA001-AC4F-418D-AE19-62706E023703}">
                      <ahyp:hlinkClr xmlns:ahyp="http://schemas.microsoft.com/office/drawing/2018/hyperlinkcolor" val="tx"/>
                    </a:ext>
                  </a:extLst>
                </a:hlinkClick>
              </a:rPr>
              <a:t>masoud.masoori@mas-ai.co</a:t>
            </a:r>
            <a:endParaRPr lang="en-US" sz="2400" dirty="0">
              <a:solidFill>
                <a:schemeClr val="bg2"/>
              </a:solidFill>
            </a:endParaRPr>
          </a:p>
          <a:p>
            <a:r>
              <a:rPr lang="en-US" sz="2400" dirty="0">
                <a:solidFill>
                  <a:schemeClr val="bg2"/>
                </a:solidFill>
                <a:hlinkClick r:id="rId7">
                  <a:extLst>
                    <a:ext uri="{A12FA001-AC4F-418D-AE19-62706E023703}">
                      <ahyp:hlinkClr xmlns:ahyp="http://schemas.microsoft.com/office/drawing/2018/hyperlinkcolor" val="tx"/>
                    </a:ext>
                  </a:extLst>
                </a:hlinkClick>
              </a:rPr>
              <a:t>       https://mas-ai.co</a:t>
            </a:r>
            <a:endParaRPr lang="en-US" sz="2400" dirty="0">
              <a:solidFill>
                <a:schemeClr val="bg2"/>
              </a:solidFill>
            </a:endParaRPr>
          </a:p>
        </p:txBody>
      </p:sp>
      <p:pic>
        <p:nvPicPr>
          <p:cNvPr id="26" name="Picture 25" descr="A robot and hand touching a blue circle&#10;&#10;AI-generated content may be incorrect.">
            <a:extLst>
              <a:ext uri="{FF2B5EF4-FFF2-40B4-BE49-F238E27FC236}">
                <a16:creationId xmlns:a16="http://schemas.microsoft.com/office/drawing/2014/main" id="{1077D26A-0F8E-6394-DBB2-8D4437DB11A8}"/>
              </a:ext>
            </a:extLst>
          </p:cNvPr>
          <p:cNvPicPr>
            <a:picLocks noChangeAspect="1"/>
          </p:cNvPicPr>
          <p:nvPr/>
        </p:nvPicPr>
        <p:blipFill>
          <a:blip r:embed="rId8"/>
          <a:stretch>
            <a:fillRect/>
          </a:stretch>
        </p:blipFill>
        <p:spPr>
          <a:xfrm>
            <a:off x="3897625" y="2795087"/>
            <a:ext cx="4114857" cy="1604537"/>
          </a:xfrm>
          <a:prstGeom prst="rect">
            <a:avLst/>
          </a:prstGeom>
        </p:spPr>
      </p:pic>
      <p:sp>
        <p:nvSpPr>
          <p:cNvPr id="28" name="Slide Number Placeholder 3">
            <a:extLst>
              <a:ext uri="{FF2B5EF4-FFF2-40B4-BE49-F238E27FC236}">
                <a16:creationId xmlns:a16="http://schemas.microsoft.com/office/drawing/2014/main" id="{BFCE09CC-A295-506D-8C2E-854DD3B3613F}"/>
              </a:ext>
            </a:extLst>
          </p:cNvPr>
          <p:cNvSpPr>
            <a:spLocks noGrp="1"/>
          </p:cNvSpPr>
          <p:nvPr/>
        </p:nvSpPr>
        <p:spPr>
          <a:xfrm>
            <a:off x="9448800" y="6415515"/>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13</a:t>
            </a:r>
          </a:p>
        </p:txBody>
      </p:sp>
      <p:pic>
        <p:nvPicPr>
          <p:cNvPr id="32" name="Picture 31" descr="A person taking a selfie&#10;&#10;AI-generated content may be incorrect.">
            <a:extLst>
              <a:ext uri="{FF2B5EF4-FFF2-40B4-BE49-F238E27FC236}">
                <a16:creationId xmlns:a16="http://schemas.microsoft.com/office/drawing/2014/main" id="{0FC7FFE2-7ECC-A09C-B963-3065F0454987}"/>
              </a:ext>
            </a:extLst>
          </p:cNvPr>
          <p:cNvPicPr>
            <a:picLocks noChangeAspect="1"/>
          </p:cNvPicPr>
          <p:nvPr/>
        </p:nvPicPr>
        <p:blipFill>
          <a:blip r:embed="rId9"/>
          <a:stretch>
            <a:fillRect/>
          </a:stretch>
        </p:blipFill>
        <p:spPr>
          <a:xfrm>
            <a:off x="1001696" y="2385177"/>
            <a:ext cx="2673865" cy="2087645"/>
          </a:xfrm>
          <a:prstGeom prst="rect">
            <a:avLst/>
          </a:prstGeom>
        </p:spPr>
      </p:pic>
      <p:pic>
        <p:nvPicPr>
          <p:cNvPr id="34" name="Picture 33" descr="A person in a suit&#10;&#10;AI-generated content may be incorrect.">
            <a:extLst>
              <a:ext uri="{FF2B5EF4-FFF2-40B4-BE49-F238E27FC236}">
                <a16:creationId xmlns:a16="http://schemas.microsoft.com/office/drawing/2014/main" id="{532B5BBA-F8AB-18AC-EDAA-F963F8393527}"/>
              </a:ext>
            </a:extLst>
          </p:cNvPr>
          <p:cNvPicPr>
            <a:picLocks noChangeAspect="1"/>
          </p:cNvPicPr>
          <p:nvPr/>
        </p:nvPicPr>
        <p:blipFill>
          <a:blip r:embed="rId10"/>
          <a:stretch>
            <a:fillRect/>
          </a:stretch>
        </p:blipFill>
        <p:spPr>
          <a:xfrm>
            <a:off x="8294376" y="2421777"/>
            <a:ext cx="3131468" cy="2087645"/>
          </a:xfrm>
          <a:prstGeom prst="rect">
            <a:avLst/>
          </a:prstGeom>
        </p:spPr>
      </p:pic>
      <p:pic>
        <p:nvPicPr>
          <p:cNvPr id="2" name="ElevenLabs_Untitled_Project-13">
            <a:hlinkClick r:id="" action="ppaction://media"/>
            <a:extLst>
              <a:ext uri="{FF2B5EF4-FFF2-40B4-BE49-F238E27FC236}">
                <a16:creationId xmlns:a16="http://schemas.microsoft.com/office/drawing/2014/main" id="{8ACED7AB-56F0-2A81-6A48-1D1F3CE0775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rot="10800000">
            <a:off x="11836247" y="6171040"/>
            <a:ext cx="244475" cy="244475"/>
          </a:xfrm>
          <a:prstGeom prst="rect">
            <a:avLst/>
          </a:prstGeom>
        </p:spPr>
      </p:pic>
      <p:sp>
        <p:nvSpPr>
          <p:cNvPr id="3" name="TextBox 2">
            <a:extLst>
              <a:ext uri="{FF2B5EF4-FFF2-40B4-BE49-F238E27FC236}">
                <a16:creationId xmlns:a16="http://schemas.microsoft.com/office/drawing/2014/main" id="{F37AD34E-37C6-BB9D-7079-CA93467F46A8}"/>
              </a:ext>
            </a:extLst>
          </p:cNvPr>
          <p:cNvSpPr txBox="1"/>
          <p:nvPr/>
        </p:nvSpPr>
        <p:spPr>
          <a:xfrm>
            <a:off x="6096000" y="5217805"/>
            <a:ext cx="6017342" cy="830997"/>
          </a:xfrm>
          <a:prstGeom prst="rect">
            <a:avLst/>
          </a:prstGeom>
          <a:noFill/>
        </p:spPr>
        <p:txBody>
          <a:bodyPr wrap="square">
            <a:spAutoFit/>
          </a:bodyPr>
          <a:lstStyle/>
          <a:p>
            <a:r>
              <a:rPr lang="en-US" sz="2400" dirty="0">
                <a:solidFill>
                  <a:schemeClr val="bg2"/>
                </a:solidFill>
                <a:hlinkClick r:id="rId12">
                  <a:extLst>
                    <a:ext uri="{A12FA001-AC4F-418D-AE19-62706E023703}">
                      <ahyp:hlinkClr xmlns:ahyp="http://schemas.microsoft.com/office/drawing/2018/hyperlinkcolor" val="tx"/>
                    </a:ext>
                  </a:extLst>
                </a:hlinkClick>
              </a:rPr>
              <a:t>https://daena.mas-ai.co</a:t>
            </a:r>
            <a:br>
              <a:rPr lang="en-US" sz="2400" dirty="0">
                <a:solidFill>
                  <a:schemeClr val="bg2"/>
                </a:solidFill>
              </a:rPr>
            </a:br>
            <a:r>
              <a:rPr lang="en-US" sz="2400" dirty="0">
                <a:solidFill>
                  <a:schemeClr val="bg2"/>
                </a:solidFill>
                <a:hlinkClick r:id="rId13">
                  <a:extLst>
                    <a:ext uri="{A12FA001-AC4F-418D-AE19-62706E023703}">
                      <ahyp:hlinkClr xmlns:ahyp="http://schemas.microsoft.com/office/drawing/2018/hyperlinkcolor" val="tx"/>
                    </a:ext>
                  </a:extLst>
                </a:hlinkClick>
              </a:rPr>
              <a:t>https://github.com/Masoud-Masoori/daena</a:t>
            </a:r>
            <a:endParaRPr lang="en-US" sz="2400" dirty="0">
              <a:solidFill>
                <a:schemeClr val="bg2"/>
              </a:solidFill>
            </a:endParaRPr>
          </a:p>
        </p:txBody>
      </p:sp>
    </p:spTree>
    <p:extLst>
      <p:ext uri="{BB962C8B-B14F-4D97-AF65-F5344CB8AC3E}">
        <p14:creationId xmlns:p14="http://schemas.microsoft.com/office/powerpoint/2010/main" val="3071127896"/>
      </p:ext>
    </p:extLst>
  </p:cSld>
  <p:clrMapOvr>
    <a:masterClrMapping/>
  </p:clrMapOvr>
  <mc:AlternateContent xmlns:mc="http://schemas.openxmlformats.org/markup-compatibility/2006">
    <mc:Choice xmlns:p14="http://schemas.microsoft.com/office/powerpoint/2010/main" Requires="p14">
      <p:transition spd="slow" p14:dur="1400" advClick="0" advTm="1340">
        <p14:honeycomb/>
      </p:transition>
    </mc:Choice>
    <mc:Fallback>
      <p:transition spd="slow" advClick="0" advTm="13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Autofit/>
          </a:bodyPr>
          <a:lstStyle/>
          <a:p>
            <a:r>
              <a:rPr kumimoji="0" lang="en-US" sz="3200" b="0" i="0" u="none" strike="noStrike" kern="1200" cap="all" spc="400" normalizeH="0" baseline="0" noProof="0" dirty="0">
                <a:ln w="19050">
                  <a:solidFill>
                    <a:schemeClr val="accent5"/>
                  </a:solidFill>
                </a:ln>
                <a:noFill/>
                <a:effectLst/>
                <a:uLnTx/>
                <a:uFillTx/>
                <a:latin typeface="+mj-lt"/>
                <a:ea typeface="+mn-ea"/>
                <a:cs typeface="+mn-cs"/>
              </a:rPr>
              <a:t>Problems</a:t>
            </a:r>
            <a:endParaRPr lang="en-US" sz="3200"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5"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38600" y="2051853"/>
            <a:ext cx="7446665" cy="469490"/>
          </a:xfrm>
        </p:spPr>
        <p:txBody>
          <a:bodyPr>
            <a:normAutofit/>
          </a:bodyPr>
          <a:lstStyle/>
          <a:p>
            <a:r>
              <a:rPr lang="en-US" sz="2000" dirty="0"/>
              <a:t>❌ Agents drift from goals</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4067852" y="4487233"/>
            <a:ext cx="7288283" cy="748455"/>
          </a:xfrm>
        </p:spPr>
        <p:txBody>
          <a:bodyPr>
            <a:normAutofit/>
          </a:bodyPr>
          <a:lstStyle/>
          <a:p>
            <a:r>
              <a:rPr lang="en-US" sz="2000" dirty="0"/>
              <a:t>❌ No governance or compliance</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4038600" y="2811691"/>
            <a:ext cx="7236662" cy="651681"/>
          </a:xfrm>
        </p:spPr>
        <p:txBody>
          <a:bodyPr>
            <a:normAutofit/>
          </a:bodyPr>
          <a:lstStyle/>
          <a:p>
            <a:r>
              <a:rPr lang="en-US" sz="2000" dirty="0"/>
              <a:t>❌ Knowledge silos (hoarding data)</a:t>
            </a: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38600" y="3651107"/>
            <a:ext cx="7236662" cy="365125"/>
          </a:xfrm>
        </p:spPr>
        <p:txBody>
          <a:bodyPr>
            <a:noAutofit/>
          </a:bodyPr>
          <a:lstStyle/>
          <a:p>
            <a:r>
              <a:rPr lang="en-US" sz="2000" dirty="0"/>
              <a:t>❌ Poor adaptability at scale</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9448800" y="6394450"/>
            <a:ext cx="2743200" cy="365125"/>
          </a:xfrm>
        </p:spPr>
        <p:txBody>
          <a:bodyPr/>
          <a:lstStyle/>
          <a:p>
            <a:fld id="{A402E4C0-AD5E-4E8C-9F21-7CCE474BDCEB}" type="slidenum">
              <a:rPr lang="en-US" smtClean="0"/>
              <a:pPr/>
              <a:t>2</a:t>
            </a:fld>
            <a:endParaRPr lang="en-US" dirty="0"/>
          </a:p>
        </p:txBody>
      </p:sp>
      <p:pic>
        <p:nvPicPr>
          <p:cNvPr id="3" name="ElevenLabs_Untitled_Project-2">
            <a:hlinkClick r:id="" action="ppaction://media"/>
            <a:extLst>
              <a:ext uri="{FF2B5EF4-FFF2-40B4-BE49-F238E27FC236}">
                <a16:creationId xmlns:a16="http://schemas.microsoft.com/office/drawing/2014/main" id="{CF5DAD20-67C0-4A22-4A26-28DB8AFAEB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10800000">
            <a:off x="11843621" y="6133446"/>
            <a:ext cx="244475" cy="244475"/>
          </a:xfrm>
          <a:prstGeom prst="rect">
            <a:avLst/>
          </a:prstGeom>
        </p:spPr>
      </p:pic>
    </p:spTree>
    <p:extLst>
      <p:ext uri="{BB962C8B-B14F-4D97-AF65-F5344CB8AC3E}">
        <p14:creationId xmlns:p14="http://schemas.microsoft.com/office/powerpoint/2010/main" val="611775336"/>
      </p:ext>
    </p:extLst>
  </p:cSld>
  <p:clrMapOvr>
    <a:masterClrMapping/>
  </p:clrMapOvr>
  <mc:AlternateContent xmlns:mc="http://schemas.openxmlformats.org/markup-compatibility/2006" xmlns:p14="http://schemas.microsoft.com/office/powerpoint/2010/main">
    <mc:Choice Requires="p14">
      <p:transition spd="slow" p14:dur="1200" advClick="0" advTm="52000">
        <p:dissolve/>
      </p:transition>
    </mc:Choice>
    <mc:Fallback xmlns="">
      <p:transition spd="slow" advClick="0" advTm="52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3236165" y="986249"/>
            <a:ext cx="5719669" cy="733114"/>
          </a:xfrm>
        </p:spPr>
        <p:txBody>
          <a:bodyPr>
            <a:normAutofit/>
          </a:bodyPr>
          <a:lstStyle/>
          <a:p>
            <a:r>
              <a:rPr lang="en-US" sz="2000" dirty="0"/>
              <a:t>🌻 Goal-driven orchestration</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4038600" y="2090504"/>
            <a:ext cx="7948152" cy="1025677"/>
          </a:xfrm>
        </p:spPr>
        <p:txBody>
          <a:bodyPr>
            <a:normAutofit/>
          </a:bodyPr>
          <a:lstStyle/>
          <a:p>
            <a:pPr algn="l"/>
            <a:r>
              <a:rPr lang="en-US" sz="2000" dirty="0"/>
              <a:t>🧠Reflexive memory (shared + departmental)</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013224" y="4335973"/>
            <a:ext cx="6973528" cy="626265"/>
          </a:xfrm>
        </p:spPr>
        <p:txBody>
          <a:bodyPr>
            <a:noAutofit/>
          </a:bodyPr>
          <a:lstStyle/>
          <a:p>
            <a:r>
              <a:rPr lang="en-US" sz="2000" dirty="0"/>
              <a:t>🛡️ Governance &amp; compliance by design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4639965" y="3263056"/>
            <a:ext cx="7225481" cy="773890"/>
          </a:xfrm>
        </p:spPr>
        <p:txBody>
          <a:bodyPr>
            <a:normAutofit/>
          </a:bodyPr>
          <a:lstStyle/>
          <a:p>
            <a:r>
              <a:rPr lang="en-US" sz="2000" dirty="0"/>
              <a:t>⚡ Scalable &amp; adaptive agent framework</a:t>
            </a:r>
          </a:p>
        </p:txBody>
      </p:sp>
      <p:sp>
        <p:nvSpPr>
          <p:cNvPr id="29" name="TextBox 28">
            <a:extLst>
              <a:ext uri="{FF2B5EF4-FFF2-40B4-BE49-F238E27FC236}">
                <a16:creationId xmlns:a16="http://schemas.microsoft.com/office/drawing/2014/main" id="{60F28F3A-1339-EA1D-1630-6F528B541071}"/>
              </a:ext>
            </a:extLst>
          </p:cNvPr>
          <p:cNvSpPr txBox="1"/>
          <p:nvPr/>
        </p:nvSpPr>
        <p:spPr>
          <a:xfrm>
            <a:off x="838200" y="1585801"/>
            <a:ext cx="6150076" cy="584775"/>
          </a:xfrm>
          <a:prstGeom prst="rect">
            <a:avLst/>
          </a:prstGeom>
          <a:noFill/>
        </p:spPr>
        <p:txBody>
          <a:bodyPr wrap="square">
            <a:spAutoFit/>
          </a:bodyPr>
          <a:lstStyle/>
          <a:p>
            <a:r>
              <a:rPr lang="en-US" sz="3200" b="1" noProof="0" dirty="0">
                <a:solidFill>
                  <a:schemeClr val="bg1"/>
                </a:solidFill>
                <a:latin typeface="Posterama Bold (Headings)\"/>
                <a:cs typeface="Arial" panose="020B0604020202020204" pitchFamily="34" charset="0"/>
              </a:rPr>
              <a:t>Solution</a:t>
            </a:r>
            <a:endParaRPr lang="en-US" sz="3200" b="1" dirty="0">
              <a:solidFill>
                <a:schemeClr val="bg1"/>
              </a:solidFill>
              <a:latin typeface="Posterama Bold (Headings)\"/>
              <a:cs typeface="Arial" panose="020B0604020202020204" pitchFamily="34" charset="0"/>
            </a:endParaRPr>
          </a:p>
        </p:txBody>
      </p:sp>
      <p:pic>
        <p:nvPicPr>
          <p:cNvPr id="36" name="Picture 35" descr="A logo of a sunflower&#10;&#10;AI-generated content may be incorrect.">
            <a:extLst>
              <a:ext uri="{FF2B5EF4-FFF2-40B4-BE49-F238E27FC236}">
                <a16:creationId xmlns:a16="http://schemas.microsoft.com/office/drawing/2014/main" id="{1BB8AFBE-2E11-94DC-8D42-E7A952780C3B}"/>
              </a:ext>
            </a:extLst>
          </p:cNvPr>
          <p:cNvPicPr>
            <a:picLocks noChangeAspect="1"/>
          </p:cNvPicPr>
          <p:nvPr/>
        </p:nvPicPr>
        <p:blipFill>
          <a:blip r:embed="rId5"/>
          <a:stretch>
            <a:fillRect/>
          </a:stretch>
        </p:blipFill>
        <p:spPr>
          <a:xfrm>
            <a:off x="838200" y="2734741"/>
            <a:ext cx="3680460" cy="3202464"/>
          </a:xfrm>
          <a:prstGeom prst="rect">
            <a:avLst/>
          </a:prstGeom>
        </p:spPr>
      </p:pic>
      <p:sp>
        <p:nvSpPr>
          <p:cNvPr id="5" name="Slide Number Placeholder 4">
            <a:extLst>
              <a:ext uri="{FF2B5EF4-FFF2-40B4-BE49-F238E27FC236}">
                <a16:creationId xmlns:a16="http://schemas.microsoft.com/office/drawing/2014/main" id="{0A22F756-89CA-5AFF-A410-0989E97705AC}"/>
              </a:ext>
            </a:extLst>
          </p:cNvPr>
          <p:cNvSpPr>
            <a:spLocks noGrp="1"/>
          </p:cNvSpPr>
          <p:nvPr>
            <p:ph type="sldNum" sz="quarter" idx="12"/>
          </p:nvPr>
        </p:nvSpPr>
        <p:spPr>
          <a:xfrm>
            <a:off x="9448800" y="6394450"/>
            <a:ext cx="2743200" cy="365125"/>
          </a:xfrm>
        </p:spPr>
        <p:txBody>
          <a:bodyPr/>
          <a:lstStyle/>
          <a:p>
            <a:fld id="{A402E4C0-AD5E-4E8C-9F21-7CCE474BDCEB}" type="slidenum">
              <a:rPr lang="en-US" smtClean="0"/>
              <a:pPr/>
              <a:t>3</a:t>
            </a:fld>
            <a:endParaRPr lang="en-US" dirty="0"/>
          </a:p>
        </p:txBody>
      </p:sp>
      <p:pic>
        <p:nvPicPr>
          <p:cNvPr id="3" name="ElevenLabs_Untitled_Project-3">
            <a:hlinkClick r:id="" action="ppaction://media"/>
            <a:extLst>
              <a:ext uri="{FF2B5EF4-FFF2-40B4-BE49-F238E27FC236}">
                <a16:creationId xmlns:a16="http://schemas.microsoft.com/office/drawing/2014/main" id="{FBBF9041-133A-118A-BB8A-958B884FC6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10800000">
            <a:off x="11864514" y="6149975"/>
            <a:ext cx="244475" cy="244475"/>
          </a:xfrm>
          <a:prstGeom prst="rect">
            <a:avLst/>
          </a:prstGeom>
        </p:spPr>
      </p:pic>
    </p:spTree>
    <p:extLst>
      <p:ext uri="{BB962C8B-B14F-4D97-AF65-F5344CB8AC3E}">
        <p14:creationId xmlns:p14="http://schemas.microsoft.com/office/powerpoint/2010/main" val="414789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8000">
        <p15:prstTrans prst="fracture"/>
      </p:transition>
    </mc:Choice>
    <mc:Fallback xmlns="">
      <p:transition spd="slow" advClick="0" advTm="4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7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9448800" y="6492875"/>
            <a:ext cx="2743200" cy="365125"/>
          </a:xfrm>
        </p:spPr>
        <p:txBody>
          <a:bodyPr/>
          <a:lstStyle/>
          <a:p>
            <a:r>
              <a:rPr lang="en-US" dirty="0"/>
              <a:t>4</a:t>
            </a:r>
          </a:p>
        </p:txBody>
      </p:sp>
      <p:sp>
        <p:nvSpPr>
          <p:cNvPr id="46" name="Text Placeholder 22">
            <a:extLst>
              <a:ext uri="{FF2B5EF4-FFF2-40B4-BE49-F238E27FC236}">
                <a16:creationId xmlns:a16="http://schemas.microsoft.com/office/drawing/2014/main" id="{2BB653BC-DEE5-E7BC-43F9-308E9FD9593F}"/>
              </a:ext>
            </a:extLst>
          </p:cNvPr>
          <p:cNvSpPr txBox="1">
            <a:spLocks/>
          </p:cNvSpPr>
          <p:nvPr/>
        </p:nvSpPr>
        <p:spPr>
          <a:xfrm rot="10800000" flipV="1">
            <a:off x="6164824" y="1110103"/>
            <a:ext cx="5715001" cy="46377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eaLnBrk="0" fontAlgn="base" hangingPunct="0">
              <a:lnSpc>
                <a:spcPct val="100000"/>
              </a:lnSpc>
              <a:spcBef>
                <a:spcPct val="0"/>
              </a:spcBef>
              <a:spcAft>
                <a:spcPct val="0"/>
              </a:spcAft>
              <a:buFontTx/>
              <a:buChar char="•"/>
            </a:pPr>
            <a:r>
              <a:rPr lang="en-US" altLang="en-US" sz="2000" b="1" cap="none" dirty="0">
                <a:solidFill>
                  <a:schemeClr val="bg2"/>
                </a:solidFill>
                <a:latin typeface="Arial" panose="020B0604020202020204" pitchFamily="34" charset="0"/>
              </a:rPr>
              <a:t>Orchestrated &amp; aligned —</a:t>
            </a:r>
          </a:p>
          <a:p>
            <a:pPr lvl="0" algn="l" eaLnBrk="0" fontAlgn="base" hangingPunct="0">
              <a:lnSpc>
                <a:spcPct val="100000"/>
              </a:lnSpc>
              <a:spcBef>
                <a:spcPct val="0"/>
              </a:spcBef>
              <a:spcAft>
                <a:spcPct val="0"/>
              </a:spcAft>
            </a:pPr>
            <a:r>
              <a:rPr lang="en-US" altLang="en-US" b="1" cap="none" dirty="0">
                <a:solidFill>
                  <a:schemeClr val="accent5">
                    <a:lumMod val="40000"/>
                    <a:lumOff val="60000"/>
                  </a:schemeClr>
                </a:solidFill>
                <a:latin typeface="Arial" panose="020B0604020202020204" pitchFamily="34" charset="0"/>
              </a:rPr>
              <a:t> </a:t>
            </a:r>
            <a:r>
              <a:rPr lang="en-US" altLang="en-US" cap="none" dirty="0">
                <a:solidFill>
                  <a:schemeClr val="accent5">
                    <a:lumMod val="40000"/>
                    <a:lumOff val="60000"/>
                  </a:schemeClr>
                </a:solidFill>
                <a:latin typeface="Arial" panose="020B0604020202020204" pitchFamily="34" charset="0"/>
              </a:rPr>
              <a:t>CMP VP routes tasks and coordinates 48+ agents to hit goals.</a:t>
            </a:r>
          </a:p>
          <a:p>
            <a:pPr lvl="0" algn="l" eaLnBrk="0" fontAlgn="base" hangingPunct="0">
              <a:lnSpc>
                <a:spcPct val="100000"/>
              </a:lnSpc>
              <a:spcBef>
                <a:spcPct val="0"/>
              </a:spcBef>
              <a:spcAft>
                <a:spcPct val="0"/>
              </a:spcAft>
            </a:pPr>
            <a:endParaRPr lang="en-US" altLang="en-US" sz="1800" b="1" cap="none" dirty="0">
              <a:solidFill>
                <a:schemeClr val="accent5">
                  <a:lumMod val="40000"/>
                  <a:lumOff val="60000"/>
                </a:schemeClr>
              </a:solidFill>
              <a:latin typeface="Arial" panose="020B0604020202020204" pitchFamily="34" charset="0"/>
            </a:endParaRPr>
          </a:p>
          <a:p>
            <a:pPr lvl="0" algn="l" eaLnBrk="0" fontAlgn="base" hangingPunct="0">
              <a:lnSpc>
                <a:spcPct val="100000"/>
              </a:lnSpc>
              <a:spcBef>
                <a:spcPct val="0"/>
              </a:spcBef>
              <a:spcAft>
                <a:spcPct val="0"/>
              </a:spcAft>
              <a:buFontTx/>
              <a:buChar char="•"/>
            </a:pPr>
            <a:r>
              <a:rPr lang="en-US" altLang="en-US" sz="2000" b="1" cap="none" dirty="0">
                <a:solidFill>
                  <a:schemeClr val="bg2"/>
                </a:solidFill>
                <a:latin typeface="Arial" panose="020B0604020202020204" pitchFamily="34" charset="0"/>
              </a:rPr>
              <a:t>Reflexive memory —</a:t>
            </a:r>
          </a:p>
          <a:p>
            <a:pPr lvl="0" algn="l" eaLnBrk="0" fontAlgn="base" hangingPunct="0">
              <a:lnSpc>
                <a:spcPct val="100000"/>
              </a:lnSpc>
              <a:spcBef>
                <a:spcPct val="0"/>
              </a:spcBef>
              <a:spcAft>
                <a:spcPct val="0"/>
              </a:spcAft>
            </a:pPr>
            <a:r>
              <a:rPr lang="en-US" altLang="en-US" cap="none" dirty="0">
                <a:solidFill>
                  <a:schemeClr val="accent5">
                    <a:lumMod val="40000"/>
                    <a:lumOff val="60000"/>
                  </a:schemeClr>
                </a:solidFill>
                <a:latin typeface="Arial" panose="020B0604020202020204" pitchFamily="34" charset="0"/>
              </a:rPr>
              <a:t> Department + global memory for context-aware decisions.</a:t>
            </a:r>
          </a:p>
          <a:p>
            <a:pPr lvl="0" algn="l" eaLnBrk="0" fontAlgn="base" hangingPunct="0">
              <a:lnSpc>
                <a:spcPct val="100000"/>
              </a:lnSpc>
              <a:spcBef>
                <a:spcPct val="0"/>
              </a:spcBef>
              <a:spcAft>
                <a:spcPct val="0"/>
              </a:spcAft>
            </a:pPr>
            <a:endParaRPr lang="en-US" altLang="en-US" cap="none" dirty="0">
              <a:solidFill>
                <a:schemeClr val="accent5">
                  <a:lumMod val="40000"/>
                  <a:lumOff val="60000"/>
                </a:schemeClr>
              </a:solidFill>
              <a:latin typeface="Arial" panose="020B0604020202020204" pitchFamily="34" charset="0"/>
            </a:endParaRPr>
          </a:p>
          <a:p>
            <a:pPr lvl="0" algn="l" eaLnBrk="0" fontAlgn="base" hangingPunct="0">
              <a:lnSpc>
                <a:spcPct val="100000"/>
              </a:lnSpc>
              <a:spcBef>
                <a:spcPct val="0"/>
              </a:spcBef>
              <a:spcAft>
                <a:spcPct val="0"/>
              </a:spcAft>
            </a:pPr>
            <a:endParaRPr lang="en-US" altLang="en-US" cap="none" dirty="0">
              <a:solidFill>
                <a:schemeClr val="accent5">
                  <a:lumMod val="40000"/>
                  <a:lumOff val="60000"/>
                </a:schemeClr>
              </a:solidFill>
              <a:latin typeface="Arial" panose="020B0604020202020204" pitchFamily="34" charset="0"/>
            </a:endParaRPr>
          </a:p>
          <a:p>
            <a:pPr lvl="0" algn="l" eaLnBrk="0" fontAlgn="base" hangingPunct="0">
              <a:lnSpc>
                <a:spcPct val="100000"/>
              </a:lnSpc>
              <a:spcBef>
                <a:spcPct val="0"/>
              </a:spcBef>
              <a:spcAft>
                <a:spcPct val="0"/>
              </a:spcAft>
              <a:buFontTx/>
              <a:buChar char="•"/>
            </a:pPr>
            <a:r>
              <a:rPr lang="en-US" altLang="en-US" sz="2000" b="1" cap="none" dirty="0">
                <a:solidFill>
                  <a:schemeClr val="bg2"/>
                </a:solidFill>
                <a:latin typeface="Arial" panose="020B0604020202020204" pitchFamily="34" charset="0"/>
              </a:rPr>
              <a:t>Multi-LLM brain (GPT-5 ready) — </a:t>
            </a:r>
          </a:p>
          <a:p>
            <a:pPr lvl="0" algn="l" eaLnBrk="0" fontAlgn="base" hangingPunct="0">
              <a:lnSpc>
                <a:spcPct val="100000"/>
              </a:lnSpc>
              <a:spcBef>
                <a:spcPct val="0"/>
              </a:spcBef>
              <a:spcAft>
                <a:spcPct val="0"/>
              </a:spcAft>
            </a:pPr>
            <a:r>
              <a:rPr lang="en-US" altLang="en-US" sz="2000" b="1" cap="none" dirty="0">
                <a:solidFill>
                  <a:schemeClr val="accent5">
                    <a:lumMod val="40000"/>
                    <a:lumOff val="60000"/>
                  </a:schemeClr>
                </a:solidFill>
                <a:latin typeface="Arial" panose="020B0604020202020204" pitchFamily="34" charset="0"/>
              </a:rPr>
              <a:t> </a:t>
            </a:r>
            <a:r>
              <a:rPr lang="en-US" altLang="en-US" cap="none" dirty="0">
                <a:solidFill>
                  <a:schemeClr val="accent5">
                    <a:lumMod val="40000"/>
                    <a:lumOff val="60000"/>
                  </a:schemeClr>
                </a:solidFill>
                <a:latin typeface="Arial" panose="020B0604020202020204" pitchFamily="34" charset="0"/>
              </a:rPr>
              <a:t>Smart routing for reasoning, speed, and cost.</a:t>
            </a:r>
          </a:p>
          <a:p>
            <a:pPr lvl="0" algn="l" eaLnBrk="0" fontAlgn="base" hangingPunct="0">
              <a:lnSpc>
                <a:spcPct val="100000"/>
              </a:lnSpc>
              <a:spcBef>
                <a:spcPct val="0"/>
              </a:spcBef>
              <a:spcAft>
                <a:spcPct val="0"/>
              </a:spcAft>
              <a:buFontTx/>
              <a:buChar char="•"/>
            </a:pPr>
            <a:endParaRPr lang="en-US" altLang="en-US" cap="none" dirty="0">
              <a:solidFill>
                <a:schemeClr val="accent5">
                  <a:lumMod val="40000"/>
                  <a:lumOff val="60000"/>
                </a:schemeClr>
              </a:solidFill>
              <a:latin typeface="Arial" panose="020B0604020202020204" pitchFamily="34" charset="0"/>
            </a:endParaRPr>
          </a:p>
          <a:p>
            <a:pPr lvl="0" algn="l" eaLnBrk="0" fontAlgn="base" hangingPunct="0">
              <a:lnSpc>
                <a:spcPct val="100000"/>
              </a:lnSpc>
              <a:spcBef>
                <a:spcPct val="0"/>
              </a:spcBef>
              <a:spcAft>
                <a:spcPct val="0"/>
              </a:spcAft>
            </a:pPr>
            <a:endParaRPr lang="en-US" altLang="en-US" cap="none" dirty="0">
              <a:solidFill>
                <a:schemeClr val="accent5">
                  <a:lumMod val="40000"/>
                  <a:lumOff val="60000"/>
                </a:schemeClr>
              </a:solidFill>
              <a:latin typeface="Arial" panose="020B0604020202020204" pitchFamily="34" charset="0"/>
            </a:endParaRPr>
          </a:p>
          <a:p>
            <a:pPr lvl="0" algn="l" eaLnBrk="0" fontAlgn="base" hangingPunct="0">
              <a:lnSpc>
                <a:spcPct val="100000"/>
              </a:lnSpc>
              <a:spcBef>
                <a:spcPct val="0"/>
              </a:spcBef>
              <a:spcAft>
                <a:spcPct val="0"/>
              </a:spcAft>
              <a:buFontTx/>
              <a:buChar char="•"/>
            </a:pPr>
            <a:r>
              <a:rPr lang="en-US" altLang="en-US" sz="2000" b="1" cap="none" dirty="0">
                <a:solidFill>
                  <a:schemeClr val="bg2"/>
                </a:solidFill>
                <a:latin typeface="Arial" panose="020B0604020202020204" pitchFamily="34" charset="0"/>
              </a:rPr>
              <a:t>Governed &amp; drift-proof —</a:t>
            </a:r>
          </a:p>
          <a:p>
            <a:pPr lvl="0" algn="l" eaLnBrk="0" fontAlgn="base" hangingPunct="0">
              <a:lnSpc>
                <a:spcPct val="100000"/>
              </a:lnSpc>
              <a:spcBef>
                <a:spcPct val="0"/>
              </a:spcBef>
              <a:spcAft>
                <a:spcPct val="0"/>
              </a:spcAft>
            </a:pPr>
            <a:r>
              <a:rPr lang="en-US" altLang="en-US" sz="2000" b="1" cap="none" dirty="0">
                <a:solidFill>
                  <a:schemeClr val="accent5">
                    <a:lumMod val="40000"/>
                    <a:lumOff val="60000"/>
                  </a:schemeClr>
                </a:solidFill>
                <a:latin typeface="Arial" panose="020B0604020202020204" pitchFamily="34" charset="0"/>
              </a:rPr>
              <a:t> </a:t>
            </a:r>
            <a:r>
              <a:rPr lang="en-US" altLang="en-US" cap="none" dirty="0">
                <a:solidFill>
                  <a:schemeClr val="accent5">
                    <a:lumMod val="40000"/>
                    <a:lumOff val="60000"/>
                  </a:schemeClr>
                </a:solidFill>
                <a:latin typeface="Arial" panose="020B0604020202020204" pitchFamily="34" charset="0"/>
              </a:rPr>
              <a:t>RBAC, audit, override, automatic course correction.</a:t>
            </a:r>
          </a:p>
          <a:p>
            <a:endParaRPr lang="en-US" dirty="0"/>
          </a:p>
          <a:p>
            <a:endParaRPr lang="en-US" dirty="0"/>
          </a:p>
          <a:p>
            <a:endParaRPr lang="en-US" dirty="0"/>
          </a:p>
        </p:txBody>
      </p:sp>
      <p:pic>
        <p:nvPicPr>
          <p:cNvPr id="50" name="Picture 49" descr="A diagram of a company&#10;&#10;AI-generated content may be incorrect.">
            <a:extLst>
              <a:ext uri="{FF2B5EF4-FFF2-40B4-BE49-F238E27FC236}">
                <a16:creationId xmlns:a16="http://schemas.microsoft.com/office/drawing/2014/main" id="{5DF24321-58A0-B59E-BED2-2A39CF371712}"/>
              </a:ext>
            </a:extLst>
          </p:cNvPr>
          <p:cNvPicPr>
            <a:picLocks noChangeAspect="1"/>
          </p:cNvPicPr>
          <p:nvPr/>
        </p:nvPicPr>
        <p:blipFill>
          <a:blip r:embed="rId5"/>
          <a:stretch>
            <a:fillRect/>
          </a:stretch>
        </p:blipFill>
        <p:spPr>
          <a:xfrm>
            <a:off x="755493" y="2016819"/>
            <a:ext cx="4952041" cy="3731078"/>
          </a:xfrm>
          <a:prstGeom prst="rect">
            <a:avLst/>
          </a:prstGeom>
        </p:spPr>
      </p:pic>
      <p:sp>
        <p:nvSpPr>
          <p:cNvPr id="51" name="Title 110">
            <a:extLst>
              <a:ext uri="{FF2B5EF4-FFF2-40B4-BE49-F238E27FC236}">
                <a16:creationId xmlns:a16="http://schemas.microsoft.com/office/drawing/2014/main" id="{36C384BC-815E-4292-93A9-7828FFE03C35}"/>
              </a:ext>
            </a:extLst>
          </p:cNvPr>
          <p:cNvSpPr>
            <a:spLocks noGrp="1"/>
          </p:cNvSpPr>
          <p:nvPr>
            <p:ph type="title"/>
          </p:nvPr>
        </p:nvSpPr>
        <p:spPr>
          <a:xfrm>
            <a:off x="-351205" y="789455"/>
            <a:ext cx="7286605" cy="634323"/>
          </a:xfrm>
        </p:spPr>
        <p:txBody>
          <a:bodyPr>
            <a:normAutofit fontScale="90000"/>
          </a:bodyPr>
          <a:lstStyle/>
          <a:p>
            <a:r>
              <a:rPr lang="en-US" sz="2200" dirty="0"/>
              <a:t>Our solution</a:t>
            </a:r>
            <a:br>
              <a:rPr lang="en-US" dirty="0"/>
            </a:br>
            <a:r>
              <a:rPr lang="en-US" cap="none" dirty="0">
                <a:solidFill>
                  <a:schemeClr val="bg1"/>
                </a:solidFill>
              </a:rPr>
              <a:t>DAENA VP</a:t>
            </a:r>
            <a:br>
              <a:rPr lang="en-US" dirty="0"/>
            </a:br>
            <a:r>
              <a:rPr lang="en-US" sz="1800" dirty="0"/>
              <a:t>the ai-native executive</a:t>
            </a:r>
          </a:p>
        </p:txBody>
      </p:sp>
      <p:pic>
        <p:nvPicPr>
          <p:cNvPr id="2" name="ElevenLabs_Untitled_Project-4">
            <a:hlinkClick r:id="" action="ppaction://media"/>
            <a:extLst>
              <a:ext uri="{FF2B5EF4-FFF2-40B4-BE49-F238E27FC236}">
                <a16:creationId xmlns:a16="http://schemas.microsoft.com/office/drawing/2014/main" id="{C1EF3325-9592-12D1-6A06-1D3C376FA1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10800000">
            <a:off x="11879825" y="6160576"/>
            <a:ext cx="244475" cy="244475"/>
          </a:xfrm>
          <a:prstGeom prst="rect">
            <a:avLst/>
          </a:prstGeom>
        </p:spPr>
      </p:pic>
    </p:spTree>
    <p:extLst>
      <p:ext uri="{BB962C8B-B14F-4D97-AF65-F5344CB8AC3E}">
        <p14:creationId xmlns:p14="http://schemas.microsoft.com/office/powerpoint/2010/main" val="2378828155"/>
      </p:ext>
    </p:extLst>
  </p:cSld>
  <p:clrMapOvr>
    <a:masterClrMapping/>
  </p:clrMapOvr>
  <mc:AlternateContent xmlns:mc="http://schemas.openxmlformats.org/markup-compatibility/2006">
    <mc:Choice xmlns:p14="http://schemas.microsoft.com/office/powerpoint/2010/main" Requires="p14">
      <p:transition spd="slow" p14:dur="2400" advClick="0" advTm="85000">
        <p14:honeycomb/>
      </p:transition>
    </mc:Choice>
    <mc:Fallback>
      <p:transition spd="slow" advClick="0" advTm="8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9448800" y="6423025"/>
            <a:ext cx="2743200" cy="365125"/>
          </a:xfrm>
        </p:spPr>
        <p:txBody>
          <a:bodyPr/>
          <a:lstStyle/>
          <a:p>
            <a:r>
              <a:rPr lang="en-US" dirty="0"/>
              <a:t>5</a:t>
            </a:r>
          </a:p>
        </p:txBody>
      </p:sp>
      <p:sp>
        <p:nvSpPr>
          <p:cNvPr id="10" name="Rectangle 2">
            <a:extLst>
              <a:ext uri="{FF2B5EF4-FFF2-40B4-BE49-F238E27FC236}">
                <a16:creationId xmlns:a16="http://schemas.microsoft.com/office/drawing/2014/main" id="{6EDB618F-0340-D7F0-4DB6-F76272EC65EB}"/>
              </a:ext>
            </a:extLst>
          </p:cNvPr>
          <p:cNvSpPr>
            <a:spLocks noGrp="1" noChangeArrowheads="1"/>
          </p:cNvSpPr>
          <p:nvPr>
            <p:ph type="body" sz="quarter" idx="15"/>
          </p:nvPr>
        </p:nvSpPr>
        <p:spPr bwMode="auto">
          <a:xfrm>
            <a:off x="5966460" y="2067088"/>
            <a:ext cx="6149340"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Bef>
                <a:spcPct val="0"/>
              </a:spcBef>
              <a:spcAft>
                <a:spcPct val="0"/>
              </a:spcAft>
              <a:buFontTx/>
              <a:buChar char="•"/>
            </a:pPr>
            <a:r>
              <a:rPr lang="en-US" altLang="en-US" sz="1900" b="1" dirty="0">
                <a:solidFill>
                  <a:schemeClr val="bg2"/>
                </a:solidFill>
                <a:latin typeface="Arial" panose="020B0604020202020204" pitchFamily="34" charset="0"/>
              </a:rPr>
              <a:t>Task Intake → Requests &amp; goals </a:t>
            </a:r>
          </a:p>
          <a:p>
            <a:pPr lvl="0" eaLnBrk="0" fontAlgn="base" hangingPunct="0">
              <a:lnSpc>
                <a:spcPct val="100000"/>
              </a:lnSpc>
              <a:spcBef>
                <a:spcPct val="0"/>
              </a:spcBef>
              <a:spcAft>
                <a:spcPct val="0"/>
              </a:spcAft>
            </a:pPr>
            <a:r>
              <a:rPr lang="en-US" altLang="en-US" sz="1900" b="1" dirty="0">
                <a:solidFill>
                  <a:schemeClr val="bg2"/>
                </a:solidFill>
                <a:latin typeface="Arial" panose="020B0604020202020204" pitchFamily="34" charset="0"/>
              </a:rPr>
              <a:t> </a:t>
            </a:r>
          </a:p>
          <a:p>
            <a:pPr lvl="0" eaLnBrk="0" fontAlgn="base" hangingPunct="0">
              <a:lnSpc>
                <a:spcPct val="100000"/>
              </a:lnSpc>
              <a:spcBef>
                <a:spcPct val="0"/>
              </a:spcBef>
              <a:spcAft>
                <a:spcPct val="0"/>
              </a:spcAft>
              <a:buFontTx/>
              <a:buChar char="•"/>
            </a:pPr>
            <a:r>
              <a:rPr lang="en-US" altLang="en-US" sz="1900" b="1" dirty="0">
                <a:solidFill>
                  <a:schemeClr val="bg2"/>
                </a:solidFill>
                <a:latin typeface="Arial" panose="020B0604020202020204" pitchFamily="34" charset="0"/>
              </a:rPr>
              <a:t>CMP Router → Routes to agents  </a:t>
            </a:r>
          </a:p>
          <a:p>
            <a:pPr lvl="0" eaLnBrk="0" fontAlgn="base" hangingPunct="0">
              <a:lnSpc>
                <a:spcPct val="100000"/>
              </a:lnSpc>
              <a:spcBef>
                <a:spcPct val="0"/>
              </a:spcBef>
              <a:spcAft>
                <a:spcPct val="0"/>
              </a:spcAft>
              <a:buFontTx/>
              <a:buChar char="•"/>
            </a:pPr>
            <a:endParaRPr lang="en-US" altLang="en-US" sz="1900" b="1" dirty="0">
              <a:solidFill>
                <a:schemeClr val="bg2"/>
              </a:solidFill>
              <a:latin typeface="Arial" panose="020B0604020202020204" pitchFamily="34" charset="0"/>
            </a:endParaRPr>
          </a:p>
          <a:p>
            <a:pPr lvl="0" eaLnBrk="0" fontAlgn="base" hangingPunct="0">
              <a:lnSpc>
                <a:spcPct val="100000"/>
              </a:lnSpc>
              <a:spcBef>
                <a:spcPct val="0"/>
              </a:spcBef>
              <a:spcAft>
                <a:spcPct val="0"/>
              </a:spcAft>
              <a:buFontTx/>
              <a:buChar char="•"/>
            </a:pPr>
            <a:r>
              <a:rPr lang="en-US" altLang="en-US" sz="1900" b="1" dirty="0">
                <a:solidFill>
                  <a:schemeClr val="bg2"/>
                </a:solidFill>
                <a:latin typeface="Arial" panose="020B0604020202020204" pitchFamily="34" charset="0"/>
              </a:rPr>
              <a:t>Agents (48+) → Dept execution  </a:t>
            </a:r>
          </a:p>
          <a:p>
            <a:pPr lvl="0" eaLnBrk="0" fontAlgn="base" hangingPunct="0">
              <a:lnSpc>
                <a:spcPct val="100000"/>
              </a:lnSpc>
              <a:spcBef>
                <a:spcPct val="0"/>
              </a:spcBef>
              <a:spcAft>
                <a:spcPct val="0"/>
              </a:spcAft>
              <a:buFontTx/>
              <a:buChar char="•"/>
            </a:pPr>
            <a:endParaRPr lang="en-US" altLang="en-US" sz="1900" b="1" dirty="0">
              <a:solidFill>
                <a:schemeClr val="bg2"/>
              </a:solidFill>
              <a:latin typeface="Arial" panose="020B0604020202020204" pitchFamily="34" charset="0"/>
            </a:endParaRPr>
          </a:p>
          <a:p>
            <a:pPr lvl="0" eaLnBrk="0" fontAlgn="base" hangingPunct="0">
              <a:lnSpc>
                <a:spcPct val="100000"/>
              </a:lnSpc>
              <a:spcBef>
                <a:spcPct val="0"/>
              </a:spcBef>
              <a:spcAft>
                <a:spcPct val="0"/>
              </a:spcAft>
              <a:buFontTx/>
              <a:buChar char="•"/>
            </a:pPr>
            <a:r>
              <a:rPr lang="en-US" altLang="en-US" sz="1900" b="1" dirty="0">
                <a:solidFill>
                  <a:schemeClr val="bg2"/>
                </a:solidFill>
                <a:latin typeface="Arial" panose="020B0604020202020204" pitchFamily="34" charset="0"/>
              </a:rPr>
              <a:t>Memory &amp; Governance → Knowledge &amp; rules  </a:t>
            </a:r>
          </a:p>
          <a:p>
            <a:pPr lvl="0" eaLnBrk="0" fontAlgn="base" hangingPunct="0">
              <a:lnSpc>
                <a:spcPct val="100000"/>
              </a:lnSpc>
              <a:spcBef>
                <a:spcPct val="0"/>
              </a:spcBef>
              <a:spcAft>
                <a:spcPct val="0"/>
              </a:spcAft>
              <a:buFontTx/>
              <a:buChar char="•"/>
            </a:pPr>
            <a:endParaRPr lang="en-US" altLang="en-US" sz="1900" b="1" dirty="0">
              <a:solidFill>
                <a:schemeClr val="bg2"/>
              </a:solidFill>
              <a:latin typeface="Arial" panose="020B0604020202020204" pitchFamily="34" charset="0"/>
            </a:endParaRPr>
          </a:p>
          <a:p>
            <a:pPr lvl="0" eaLnBrk="0" fontAlgn="base" hangingPunct="0">
              <a:lnSpc>
                <a:spcPct val="100000"/>
              </a:lnSpc>
              <a:spcBef>
                <a:spcPct val="0"/>
              </a:spcBef>
              <a:spcAft>
                <a:spcPct val="0"/>
              </a:spcAft>
              <a:buFontTx/>
              <a:buChar char="•"/>
            </a:pPr>
            <a:r>
              <a:rPr lang="en-US" altLang="en-US" sz="1900" b="1" dirty="0">
                <a:solidFill>
                  <a:schemeClr val="bg2"/>
                </a:solidFill>
                <a:latin typeface="Arial" panose="020B0604020202020204" pitchFamily="34" charset="0"/>
              </a:rPr>
              <a:t>Goal-Aligned Output → Real-time results</a:t>
            </a:r>
            <a:endParaRPr kumimoji="0" lang="en-US" altLang="en-US" sz="1900" b="0" i="0" u="none" strike="noStrike" cap="none" normalizeH="0" baseline="0" dirty="0">
              <a:ln>
                <a:noFill/>
              </a:ln>
              <a:solidFill>
                <a:schemeClr val="bg2"/>
              </a:solidFill>
              <a:effectLst/>
              <a:latin typeface="Arial" panose="020B0604020202020204" pitchFamily="34" charset="0"/>
            </a:endParaRPr>
          </a:p>
        </p:txBody>
      </p:sp>
      <p:pic>
        <p:nvPicPr>
          <p:cNvPr id="19" name="Picture 18" descr="A diagram of a company&#10;&#10;AI-generated content may be incorrect.">
            <a:extLst>
              <a:ext uri="{FF2B5EF4-FFF2-40B4-BE49-F238E27FC236}">
                <a16:creationId xmlns:a16="http://schemas.microsoft.com/office/drawing/2014/main" id="{650CEBA3-8834-2D44-DB14-553DF3B9FBF6}"/>
              </a:ext>
            </a:extLst>
          </p:cNvPr>
          <p:cNvPicPr>
            <a:picLocks noChangeAspect="1"/>
          </p:cNvPicPr>
          <p:nvPr/>
        </p:nvPicPr>
        <p:blipFill>
          <a:blip r:embed="rId5"/>
          <a:stretch>
            <a:fillRect/>
          </a:stretch>
        </p:blipFill>
        <p:spPr>
          <a:xfrm>
            <a:off x="347072" y="1072644"/>
            <a:ext cx="5480958" cy="4514850"/>
          </a:xfrm>
          <a:prstGeom prst="rect">
            <a:avLst/>
          </a:prstGeom>
        </p:spPr>
      </p:pic>
      <p:sp>
        <p:nvSpPr>
          <p:cNvPr id="22" name="TextBox 21">
            <a:extLst>
              <a:ext uri="{FF2B5EF4-FFF2-40B4-BE49-F238E27FC236}">
                <a16:creationId xmlns:a16="http://schemas.microsoft.com/office/drawing/2014/main" id="{9B6FF2FE-C4E9-58AE-0339-B35D77C0EA35}"/>
              </a:ext>
            </a:extLst>
          </p:cNvPr>
          <p:cNvSpPr txBox="1"/>
          <p:nvPr/>
        </p:nvSpPr>
        <p:spPr>
          <a:xfrm>
            <a:off x="934140" y="5710409"/>
            <a:ext cx="10868663" cy="400110"/>
          </a:xfrm>
          <a:prstGeom prst="rect">
            <a:avLst/>
          </a:prstGeom>
          <a:noFill/>
        </p:spPr>
        <p:txBody>
          <a:bodyPr wrap="square">
            <a:spAutoFit/>
          </a:bodyPr>
          <a:lstStyle/>
          <a:p>
            <a:r>
              <a:rPr lang="en-US" sz="2000" dirty="0">
                <a:solidFill>
                  <a:schemeClr val="bg1">
                    <a:lumMod val="95000"/>
                  </a:schemeClr>
                </a:solidFill>
              </a:rPr>
              <a:t>Continuous loop: intake → routing → execution → memory/governance → goal-aligned output</a:t>
            </a:r>
          </a:p>
        </p:txBody>
      </p:sp>
      <p:sp>
        <p:nvSpPr>
          <p:cNvPr id="26" name="TextBox 25">
            <a:extLst>
              <a:ext uri="{FF2B5EF4-FFF2-40B4-BE49-F238E27FC236}">
                <a16:creationId xmlns:a16="http://schemas.microsoft.com/office/drawing/2014/main" id="{4D34165A-C4D9-4FCC-2C6A-8D981CB46F94}"/>
              </a:ext>
            </a:extLst>
          </p:cNvPr>
          <p:cNvSpPr txBox="1"/>
          <p:nvPr/>
        </p:nvSpPr>
        <p:spPr>
          <a:xfrm>
            <a:off x="6709204" y="885980"/>
            <a:ext cx="3802791" cy="523220"/>
          </a:xfrm>
          <a:prstGeom prst="rect">
            <a:avLst/>
          </a:prstGeom>
          <a:noFill/>
        </p:spPr>
        <p:txBody>
          <a:bodyPr wrap="square">
            <a:spAutoFit/>
          </a:bodyPr>
          <a:lstStyle/>
          <a:p>
            <a:pPr algn="ctr"/>
            <a:r>
              <a:rPr lang="en-US" sz="2800" spc="400" dirty="0">
                <a:ln w="19050">
                  <a:solidFill>
                    <a:schemeClr val="accent5"/>
                  </a:solidFill>
                </a:ln>
                <a:noFill/>
                <a:latin typeface="Posterama Bold (Headings)\"/>
              </a:rPr>
              <a:t>HOW IT WORKS</a:t>
            </a:r>
            <a:endParaRPr lang="en-US" sz="2800" dirty="0">
              <a:latin typeface="Posterama Bold (Headings)\"/>
            </a:endParaRPr>
          </a:p>
        </p:txBody>
      </p:sp>
      <p:pic>
        <p:nvPicPr>
          <p:cNvPr id="2" name="ElevenLabs_Untitled_Project-5">
            <a:hlinkClick r:id="" action="ppaction://media"/>
            <a:extLst>
              <a:ext uri="{FF2B5EF4-FFF2-40B4-BE49-F238E27FC236}">
                <a16:creationId xmlns:a16="http://schemas.microsoft.com/office/drawing/2014/main" id="{C808BF25-754A-DF0B-43DA-55123D1BC4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10800000">
            <a:off x="11830601" y="6156159"/>
            <a:ext cx="244475" cy="244475"/>
          </a:xfrm>
          <a:prstGeom prst="rect">
            <a:avLst/>
          </a:prstGeom>
        </p:spPr>
      </p:pic>
    </p:spTree>
    <p:extLst>
      <p:ext uri="{BB962C8B-B14F-4D97-AF65-F5344CB8AC3E}">
        <p14:creationId xmlns:p14="http://schemas.microsoft.com/office/powerpoint/2010/main" val="3474899755"/>
      </p:ext>
    </p:extLst>
  </p:cSld>
  <p:clrMapOvr>
    <a:masterClrMapping/>
  </p:clrMapOvr>
  <mc:AlternateContent xmlns:mc="http://schemas.openxmlformats.org/markup-compatibility/2006">
    <mc:Choice xmlns:p14="http://schemas.microsoft.com/office/powerpoint/2010/main" Requires="p14">
      <p:transition spd="slow" p14:dur="1900" advClick="0" advTm="34000">
        <p14:glitter pattern="hexagon"/>
      </p:transition>
    </mc:Choice>
    <mc:Fallback>
      <p:transition spd="slow" advClick="0" advTm="3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9488805" y="6454913"/>
            <a:ext cx="2743200" cy="365125"/>
          </a:xfrm>
        </p:spPr>
        <p:txBody>
          <a:bodyPr/>
          <a:lstStyle/>
          <a:p>
            <a:fld id="{A402E4C0-AD5E-4E8C-9F21-7CCE474BDCEB}" type="slidenum">
              <a:rPr lang="en-US" smtClean="0"/>
              <a:pPr/>
              <a:t>6</a:t>
            </a:fld>
            <a:endParaRPr lang="en-US" dirty="0"/>
          </a:p>
        </p:txBody>
      </p:sp>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5804596" y="1278045"/>
            <a:ext cx="6274333" cy="3639820"/>
          </a:xfrm>
        </p:spPr>
        <p:txBody>
          <a:bodyPr>
            <a:normAutofit/>
          </a:bodyPr>
          <a:lstStyle/>
          <a:p>
            <a:r>
              <a:rPr lang="en-US" sz="2000" dirty="0"/>
              <a:t>• </a:t>
            </a:r>
            <a:r>
              <a:rPr lang="en-US" sz="2000" b="1" dirty="0">
                <a:solidFill>
                  <a:srgbClr val="02DCFA"/>
                </a:solidFill>
              </a:rPr>
              <a:t>Agentic AI Market:</a:t>
            </a:r>
            <a:br>
              <a:rPr lang="en-US" sz="2000" dirty="0"/>
            </a:br>
            <a:r>
              <a:rPr lang="en-US" sz="20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$5.4B → $50B by 2030 (~46% CAGR)</a:t>
            </a:r>
            <a:br>
              <a:rPr lang="en-US" sz="1800" dirty="0"/>
            </a:br>
            <a:br>
              <a:rPr lang="en-US" sz="2000" dirty="0"/>
            </a:br>
            <a:r>
              <a:rPr lang="en-US" sz="2000" dirty="0"/>
              <a:t>• </a:t>
            </a:r>
            <a:r>
              <a:rPr lang="en-US" sz="2000" b="1" dirty="0">
                <a:solidFill>
                  <a:srgbClr val="02DCFA"/>
                </a:solidFill>
              </a:rPr>
              <a:t>ai platform market: </a:t>
            </a:r>
            <a:br>
              <a:rPr lang="en-US" sz="2000" dirty="0"/>
            </a:br>
            <a:r>
              <a:rPr lang="en-US" sz="1800" dirty="0">
                <a:latin typeface="Arial" panose="020B0604020202020204" pitchFamily="34" charset="0"/>
                <a:cs typeface="Arial" panose="020B0604020202020204" pitchFamily="34" charset="0"/>
              </a:rPr>
              <a:t>$18B → $94B by 2030 (~39% CAGR)</a:t>
            </a:r>
            <a:br>
              <a:rPr lang="en-US" sz="1800" dirty="0"/>
            </a:br>
            <a:br>
              <a:rPr lang="en-US" sz="1800" dirty="0"/>
            </a:br>
            <a:r>
              <a:rPr lang="en-US" sz="2000" dirty="0"/>
              <a:t>• </a:t>
            </a:r>
            <a:r>
              <a:rPr lang="en-US" sz="2000" b="1" dirty="0">
                <a:solidFill>
                  <a:srgbClr val="02DCFA"/>
                </a:solidFill>
              </a:rPr>
              <a:t>Orchestration &amp; Governance Tools:</a:t>
            </a:r>
            <a:br>
              <a:rPr lang="en-US" sz="2000" dirty="0"/>
            </a:br>
            <a:r>
              <a:rPr lang="en-US" sz="1800" dirty="0">
                <a:latin typeface="Arial" panose="020B0604020202020204" pitchFamily="34" charset="0"/>
                <a:cs typeface="Arial" panose="020B0604020202020204" pitchFamily="34" charset="0"/>
              </a:rPr>
              <a:t> $0.9B → $5.8B by 2029 (~45% CAGR)</a:t>
            </a:r>
          </a:p>
        </p:txBody>
      </p:sp>
      <p:sp>
        <p:nvSpPr>
          <p:cNvPr id="2" name="Title 42">
            <a:extLst>
              <a:ext uri="{FF2B5EF4-FFF2-40B4-BE49-F238E27FC236}">
                <a16:creationId xmlns:a16="http://schemas.microsoft.com/office/drawing/2014/main" id="{B8A87C2A-FF0D-53E0-D443-F6A620E89EDB}"/>
              </a:ext>
            </a:extLst>
          </p:cNvPr>
          <p:cNvSpPr txBox="1">
            <a:spLocks/>
          </p:cNvSpPr>
          <p:nvPr/>
        </p:nvSpPr>
        <p:spPr>
          <a:xfrm>
            <a:off x="624840" y="415528"/>
            <a:ext cx="8712164"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r>
              <a:rPr lang="en-US" dirty="0"/>
              <a:t>Market Opportunity &amp; ROI</a:t>
            </a:r>
          </a:p>
        </p:txBody>
      </p:sp>
      <p:sp>
        <p:nvSpPr>
          <p:cNvPr id="37" name="TextBox 36">
            <a:extLst>
              <a:ext uri="{FF2B5EF4-FFF2-40B4-BE49-F238E27FC236}">
                <a16:creationId xmlns:a16="http://schemas.microsoft.com/office/drawing/2014/main" id="{959468D1-E7A4-38B6-5617-B8C7C9D54BAB}"/>
              </a:ext>
            </a:extLst>
          </p:cNvPr>
          <p:cNvSpPr txBox="1"/>
          <p:nvPr/>
        </p:nvSpPr>
        <p:spPr>
          <a:xfrm>
            <a:off x="2703195" y="5314037"/>
            <a:ext cx="6785610" cy="1323439"/>
          </a:xfrm>
          <a:prstGeom prst="rect">
            <a:avLst/>
          </a:prstGeom>
          <a:noFill/>
        </p:spPr>
        <p:txBody>
          <a:bodyPr wrap="square" rtlCol="0">
            <a:spAutoFit/>
          </a:bodyPr>
          <a:lstStyle/>
          <a:p>
            <a:pPr algn="ctr"/>
            <a:r>
              <a:rPr lang="en-US" sz="2800" b="1" dirty="0">
                <a:solidFill>
                  <a:srgbClr val="FFFF00"/>
                </a:solidFill>
              </a:rPr>
              <a:t>STRATEGIC PIVOTAL SPACE</a:t>
            </a:r>
          </a:p>
          <a:p>
            <a:pPr algn="ctr"/>
            <a:r>
              <a:rPr lang="en-US" sz="2400" dirty="0">
                <a:solidFill>
                  <a:schemeClr val="bg1">
                    <a:lumMod val="95000"/>
                  </a:schemeClr>
                </a:solidFill>
              </a:rPr>
              <a:t>Capturing even 1-2% = billions in ROI</a:t>
            </a:r>
          </a:p>
          <a:p>
            <a:pPr algn="ctr"/>
            <a:endParaRPr lang="en-US" sz="2800" dirty="0">
              <a:solidFill>
                <a:srgbClr val="FFFF00"/>
              </a:solidFill>
            </a:endParaRPr>
          </a:p>
        </p:txBody>
      </p:sp>
      <p:sp>
        <p:nvSpPr>
          <p:cNvPr id="40" name="TextBox 39">
            <a:extLst>
              <a:ext uri="{FF2B5EF4-FFF2-40B4-BE49-F238E27FC236}">
                <a16:creationId xmlns:a16="http://schemas.microsoft.com/office/drawing/2014/main" id="{93F9537E-C2D0-48C3-FA77-138D730C5878}"/>
              </a:ext>
            </a:extLst>
          </p:cNvPr>
          <p:cNvSpPr txBox="1"/>
          <p:nvPr/>
        </p:nvSpPr>
        <p:spPr>
          <a:xfrm>
            <a:off x="317805" y="4892781"/>
            <a:ext cx="10973581" cy="338554"/>
          </a:xfrm>
          <a:prstGeom prst="rect">
            <a:avLst/>
          </a:prstGeom>
          <a:noFill/>
        </p:spPr>
        <p:txBody>
          <a:bodyPr wrap="none" rtlCol="0">
            <a:spAutoFit/>
          </a:bodyPr>
          <a:lstStyle/>
          <a:p>
            <a:r>
              <a:rPr lang="en-US" sz="1600" dirty="0">
                <a:solidFill>
                  <a:schemeClr val="bg2"/>
                </a:solidFill>
              </a:rPr>
              <a:t>Sources: </a:t>
            </a:r>
            <a:r>
              <a:rPr lang="en-US" sz="1600" dirty="0" err="1">
                <a:solidFill>
                  <a:schemeClr val="bg2"/>
                </a:solidFill>
              </a:rPr>
              <a:t>MarketsandMarkets</a:t>
            </a:r>
            <a:r>
              <a:rPr lang="en-US" sz="1600" dirty="0">
                <a:solidFill>
                  <a:schemeClr val="bg2"/>
                </a:solidFill>
              </a:rPr>
              <a:t> (2025), Yahoo Finance summary (2024), PR Newswire ,Grand View Research (U.S. validation)</a:t>
            </a:r>
          </a:p>
        </p:txBody>
      </p:sp>
      <p:pic>
        <p:nvPicPr>
          <p:cNvPr id="6" name="Picture 5" descr="A blue and purple background with white text&#10;&#10;AI-generated content may be incorrect.">
            <a:extLst>
              <a:ext uri="{FF2B5EF4-FFF2-40B4-BE49-F238E27FC236}">
                <a16:creationId xmlns:a16="http://schemas.microsoft.com/office/drawing/2014/main" id="{4F1607E6-19E4-AF91-497D-354A8283B041}"/>
              </a:ext>
            </a:extLst>
          </p:cNvPr>
          <p:cNvPicPr>
            <a:picLocks noChangeAspect="1"/>
          </p:cNvPicPr>
          <p:nvPr/>
        </p:nvPicPr>
        <p:blipFill>
          <a:blip r:embed="rId5"/>
          <a:stretch>
            <a:fillRect/>
          </a:stretch>
        </p:blipFill>
        <p:spPr>
          <a:xfrm>
            <a:off x="483313" y="1704232"/>
            <a:ext cx="5155776" cy="2787445"/>
          </a:xfrm>
          <a:prstGeom prst="rect">
            <a:avLst/>
          </a:prstGeom>
        </p:spPr>
      </p:pic>
      <p:pic>
        <p:nvPicPr>
          <p:cNvPr id="3" name="ElevenLabs_Untitled_Project-6">
            <a:hlinkClick r:id="" action="ppaction://media"/>
            <a:extLst>
              <a:ext uri="{FF2B5EF4-FFF2-40B4-BE49-F238E27FC236}">
                <a16:creationId xmlns:a16="http://schemas.microsoft.com/office/drawing/2014/main" id="{E0107998-E9F7-DB74-73A3-10B800B736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10800000">
            <a:off x="11871324" y="6193540"/>
            <a:ext cx="244475" cy="244475"/>
          </a:xfrm>
          <a:prstGeom prst="rect">
            <a:avLst/>
          </a:prstGeom>
        </p:spPr>
      </p:pic>
    </p:spTree>
    <p:extLst>
      <p:ext uri="{BB962C8B-B14F-4D97-AF65-F5344CB8AC3E}">
        <p14:creationId xmlns:p14="http://schemas.microsoft.com/office/powerpoint/2010/main" val="3094425145"/>
      </p:ext>
    </p:extLst>
  </p:cSld>
  <p:clrMapOvr>
    <a:masterClrMapping/>
  </p:clrMapOvr>
  <p:transition spd="slow" advClick="0" advTm="61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9448800" y="6478835"/>
            <a:ext cx="2743200" cy="365125"/>
          </a:xfrm>
        </p:spPr>
        <p:txBody>
          <a:bodyPr/>
          <a:lstStyle/>
          <a:p>
            <a:fld id="{A402E4C0-AD5E-4E8C-9F21-7CCE474BDCEB}" type="slidenum">
              <a:rPr lang="en-US" smtClean="0"/>
              <a:pPr/>
              <a:t>7</a:t>
            </a:fld>
            <a:endParaRPr lang="en-US" dirty="0"/>
          </a:p>
        </p:txBody>
      </p:sp>
      <p:pic>
        <p:nvPicPr>
          <p:cNvPr id="53" name="Picture 52" descr="A blue and white text with a blue and white logo&#10;&#10;AI-generated content may be incorrect.">
            <a:extLst>
              <a:ext uri="{FF2B5EF4-FFF2-40B4-BE49-F238E27FC236}">
                <a16:creationId xmlns:a16="http://schemas.microsoft.com/office/drawing/2014/main" id="{DEDA2373-CB76-D6DE-7525-4BF3AAC5C1A3}"/>
              </a:ext>
            </a:extLst>
          </p:cNvPr>
          <p:cNvPicPr>
            <a:picLocks noChangeAspect="1"/>
          </p:cNvPicPr>
          <p:nvPr/>
        </p:nvPicPr>
        <p:blipFill>
          <a:blip r:embed="rId5"/>
          <a:stretch>
            <a:fillRect/>
          </a:stretch>
        </p:blipFill>
        <p:spPr>
          <a:xfrm>
            <a:off x="609600" y="746760"/>
            <a:ext cx="11134370" cy="5535225"/>
          </a:xfrm>
          <a:prstGeom prst="rect">
            <a:avLst/>
          </a:prstGeom>
        </p:spPr>
      </p:pic>
      <p:pic>
        <p:nvPicPr>
          <p:cNvPr id="3" name="ElevenLabs_Untitled_Project-7">
            <a:hlinkClick r:id="" action="ppaction://media"/>
            <a:extLst>
              <a:ext uri="{FF2B5EF4-FFF2-40B4-BE49-F238E27FC236}">
                <a16:creationId xmlns:a16="http://schemas.microsoft.com/office/drawing/2014/main" id="{0C10420C-EB85-4FA7-355B-994E893341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10800000">
            <a:off x="11851660" y="6223163"/>
            <a:ext cx="244475" cy="244475"/>
          </a:xfrm>
          <a:prstGeom prst="rect">
            <a:avLst/>
          </a:prstGeom>
        </p:spPr>
      </p:pic>
    </p:spTree>
    <p:extLst>
      <p:ext uri="{BB962C8B-B14F-4D97-AF65-F5344CB8AC3E}">
        <p14:creationId xmlns:p14="http://schemas.microsoft.com/office/powerpoint/2010/main" val="2372535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1000">
        <p15:prstTrans prst="airplane"/>
      </p:transition>
    </mc:Choice>
    <mc:Fallback xmlns="">
      <p:transition spd="slow" advClick="0" advTm="4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lide Number Placeholder 5">
            <a:extLst>
              <a:ext uri="{FF2B5EF4-FFF2-40B4-BE49-F238E27FC236}">
                <a16:creationId xmlns:a16="http://schemas.microsoft.com/office/drawing/2014/main" id="{428184B5-2588-66EF-EE04-6857D5CC16DF}"/>
              </a:ext>
            </a:extLst>
          </p:cNvPr>
          <p:cNvSpPr>
            <a:spLocks noGrp="1"/>
          </p:cNvSpPr>
          <p:nvPr>
            <p:ph type="sldNum" sz="quarter" idx="12"/>
          </p:nvPr>
        </p:nvSpPr>
        <p:spPr>
          <a:xfrm>
            <a:off x="9448800" y="6492875"/>
            <a:ext cx="2743200" cy="365125"/>
          </a:xfrm>
        </p:spPr>
        <p:txBody>
          <a:bodyPr/>
          <a:lstStyle/>
          <a:p>
            <a:pPr>
              <a:spcAft>
                <a:spcPts val="600"/>
              </a:spcAft>
            </a:pPr>
            <a:fld id="{A402E4C0-AD5E-4E8C-9F21-7CCE474BDCEB}" type="slidenum">
              <a:rPr lang="en-US" smtClean="0"/>
              <a:pPr>
                <a:spcAft>
                  <a:spcPts val="600"/>
                </a:spcAft>
              </a:pPr>
              <a:t>8</a:t>
            </a:fld>
            <a:endParaRPr lang="en-US"/>
          </a:p>
        </p:txBody>
      </p:sp>
      <p:sp>
        <p:nvSpPr>
          <p:cNvPr id="31" name="Text Placeholder 30">
            <a:extLst>
              <a:ext uri="{FF2B5EF4-FFF2-40B4-BE49-F238E27FC236}">
                <a16:creationId xmlns:a16="http://schemas.microsoft.com/office/drawing/2014/main" id="{4E055E01-162D-EA3D-4F49-3354F66BFDAF}"/>
              </a:ext>
            </a:extLst>
          </p:cNvPr>
          <p:cNvSpPr>
            <a:spLocks noGrp="1"/>
          </p:cNvSpPr>
          <p:nvPr>
            <p:ph type="body" sz="quarter" idx="27"/>
          </p:nvPr>
        </p:nvSpPr>
        <p:spPr>
          <a:xfrm>
            <a:off x="1106130" y="1114331"/>
            <a:ext cx="2578510" cy="762538"/>
          </a:xfrm>
        </p:spPr>
        <p:txBody>
          <a:bodyPr>
            <a:normAutofit/>
          </a:bodyPr>
          <a:lstStyle/>
          <a:p>
            <a:r>
              <a:rPr lang="en-US" sz="1800" dirty="0"/>
              <a:t>✅</a:t>
            </a:r>
            <a:r>
              <a:rPr lang="en-US" sz="1800" dirty="0">
                <a:solidFill>
                  <a:schemeClr val="bg2"/>
                </a:solidFill>
              </a:rPr>
              <a:t>Daena today</a:t>
            </a:r>
          </a:p>
        </p:txBody>
      </p:sp>
      <p:sp>
        <p:nvSpPr>
          <p:cNvPr id="32" name="Text Placeholder 31">
            <a:extLst>
              <a:ext uri="{FF2B5EF4-FFF2-40B4-BE49-F238E27FC236}">
                <a16:creationId xmlns:a16="http://schemas.microsoft.com/office/drawing/2014/main" id="{C194D8BC-F51A-1F19-A324-19FC55379FB5}"/>
              </a:ext>
            </a:extLst>
          </p:cNvPr>
          <p:cNvSpPr>
            <a:spLocks noGrp="1"/>
          </p:cNvSpPr>
          <p:nvPr>
            <p:ph type="body" sz="quarter" idx="28"/>
          </p:nvPr>
        </p:nvSpPr>
        <p:spPr>
          <a:xfrm>
            <a:off x="7138220" y="1052433"/>
            <a:ext cx="3111909" cy="824435"/>
          </a:xfrm>
        </p:spPr>
        <p:txBody>
          <a:bodyPr>
            <a:normAutofit/>
          </a:bodyPr>
          <a:lstStyle/>
          <a:p>
            <a:endParaRPr lang="en-US" sz="1800" dirty="0"/>
          </a:p>
          <a:p>
            <a:r>
              <a:rPr lang="en-US" sz="1800" dirty="0"/>
              <a:t>🚀</a:t>
            </a:r>
            <a:r>
              <a:rPr lang="en-US" sz="1800" b="1" dirty="0">
                <a:solidFill>
                  <a:schemeClr val="bg2"/>
                </a:solidFill>
              </a:rPr>
              <a:t>Ready for scale</a:t>
            </a:r>
          </a:p>
          <a:p>
            <a:endParaRPr lang="en-US" sz="1800" b="1" dirty="0">
              <a:solidFill>
                <a:schemeClr val="bg2"/>
              </a:solidFill>
            </a:endParaRPr>
          </a:p>
        </p:txBody>
      </p:sp>
      <p:sp>
        <p:nvSpPr>
          <p:cNvPr id="33" name="Text Placeholder 32">
            <a:extLst>
              <a:ext uri="{FF2B5EF4-FFF2-40B4-BE49-F238E27FC236}">
                <a16:creationId xmlns:a16="http://schemas.microsoft.com/office/drawing/2014/main" id="{6E8886E3-7C52-8A69-9707-6C8FAE7D1930}"/>
              </a:ext>
            </a:extLst>
          </p:cNvPr>
          <p:cNvSpPr>
            <a:spLocks noGrp="1"/>
          </p:cNvSpPr>
          <p:nvPr>
            <p:ph type="body" sz="quarter" idx="29"/>
          </p:nvPr>
        </p:nvSpPr>
        <p:spPr>
          <a:xfrm>
            <a:off x="230150" y="2430861"/>
            <a:ext cx="5475019" cy="2661689"/>
          </a:xfrm>
        </p:spPr>
        <p:txBody>
          <a:bodyPr>
            <a:noAutofit/>
          </a:bodyPr>
          <a:lstStyle/>
          <a:p>
            <a:pPr algn="l"/>
            <a:r>
              <a:rPr lang="en-US" sz="1800" dirty="0"/>
              <a:t>✅ </a:t>
            </a:r>
            <a:r>
              <a:rPr lang="en-US" sz="1800" b="1" dirty="0"/>
              <a:t>MVP Running locally</a:t>
            </a:r>
          </a:p>
          <a:p>
            <a:pPr algn="l"/>
            <a:endParaRPr lang="en-US" sz="1800" b="1" dirty="0"/>
          </a:p>
          <a:p>
            <a:pPr algn="l"/>
            <a:r>
              <a:rPr lang="en-US" sz="1800" dirty="0"/>
              <a:t>✅ 48 agents across 8 departments + council agents</a:t>
            </a:r>
          </a:p>
          <a:p>
            <a:pPr algn="l"/>
            <a:endParaRPr lang="en-US" sz="1800" dirty="0"/>
          </a:p>
          <a:p>
            <a:pPr algn="l"/>
            <a:r>
              <a:rPr lang="en-US" sz="1800" dirty="0"/>
              <a:t>✅ Private GitHub repo (1,000+ structured files)</a:t>
            </a:r>
          </a:p>
          <a:p>
            <a:pPr algn="l"/>
            <a:endParaRPr lang="en-US" sz="1800" dirty="0"/>
          </a:p>
          <a:p>
            <a:pPr algn="l"/>
            <a:r>
              <a:rPr lang="en-US" sz="1800" dirty="0"/>
              <a:t>✅ Live demo available (dialogue, not chatbot)</a:t>
            </a:r>
          </a:p>
          <a:p>
            <a:endParaRPr lang="en-US" sz="1800" dirty="0"/>
          </a:p>
        </p:txBody>
      </p:sp>
      <p:sp>
        <p:nvSpPr>
          <p:cNvPr id="20" name="Title 42">
            <a:extLst>
              <a:ext uri="{FF2B5EF4-FFF2-40B4-BE49-F238E27FC236}">
                <a16:creationId xmlns:a16="http://schemas.microsoft.com/office/drawing/2014/main" id="{193C859B-85AF-7F8A-40E9-5963B199E8BF}"/>
              </a:ext>
            </a:extLst>
          </p:cNvPr>
          <p:cNvSpPr txBox="1">
            <a:spLocks noGrp="1"/>
          </p:cNvSpPr>
          <p:nvPr>
            <p:ph type="title"/>
          </p:nvPr>
        </p:nvSpPr>
        <p:spPr>
          <a:xfrm>
            <a:off x="1836569" y="174961"/>
            <a:ext cx="7287768" cy="630936"/>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5"/>
                  </a:solidFill>
                </a:ln>
                <a:noFill/>
                <a:latin typeface="+mj-lt"/>
                <a:ea typeface="+mj-ea"/>
                <a:cs typeface="+mj-cs"/>
              </a:defRPr>
            </a:lvl1pPr>
          </a:lstStyle>
          <a:p>
            <a:pPr algn="ctr"/>
            <a:r>
              <a:rPr lang="en-US" sz="3200" dirty="0"/>
              <a:t>traction</a:t>
            </a:r>
          </a:p>
        </p:txBody>
      </p:sp>
      <p:sp>
        <p:nvSpPr>
          <p:cNvPr id="35" name="Rectangle 1">
            <a:extLst>
              <a:ext uri="{FF2B5EF4-FFF2-40B4-BE49-F238E27FC236}">
                <a16:creationId xmlns:a16="http://schemas.microsoft.com/office/drawing/2014/main" id="{C109CDDA-D62B-BBF2-7FF0-46DFF7AC4134}"/>
              </a:ext>
            </a:extLst>
          </p:cNvPr>
          <p:cNvSpPr>
            <a:spLocks noGrp="1" noChangeArrowheads="1"/>
          </p:cNvSpPr>
          <p:nvPr>
            <p:ph type="body" sz="quarter" idx="30"/>
          </p:nvPr>
        </p:nvSpPr>
        <p:spPr bwMode="auto">
          <a:xfrm>
            <a:off x="5965723" y="2430440"/>
            <a:ext cx="611566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1800" dirty="0"/>
              <a:t>🚀 </a:t>
            </a:r>
            <a:r>
              <a:rPr lang="en-US" sz="1800" b="1" dirty="0"/>
              <a:t>Cloud-ready</a:t>
            </a:r>
            <a:r>
              <a:rPr lang="en-US" sz="1800" dirty="0"/>
              <a:t> (AWS, Azure, GCP — open to partnerships)</a:t>
            </a:r>
          </a:p>
          <a:p>
            <a:pPr algn="l"/>
            <a:endParaRPr lang="en-US" sz="1800" dirty="0"/>
          </a:p>
          <a:p>
            <a:pPr algn="l"/>
            <a:r>
              <a:rPr lang="en-US" sz="1800" dirty="0"/>
              <a:t>🚀 Startup credits secured (Azure , GCP , AWS pending)</a:t>
            </a:r>
          </a:p>
          <a:p>
            <a:pPr algn="l"/>
            <a:endParaRPr lang="en-US" sz="1800" dirty="0"/>
          </a:p>
          <a:p>
            <a:pPr algn="l"/>
            <a:r>
              <a:rPr lang="en-US" sz="1800" dirty="0"/>
              <a:t>🚀 Governance, reflexive memory &amp; multi-LLM brain integrated</a:t>
            </a:r>
          </a:p>
          <a:p>
            <a:pPr algn="l"/>
            <a:endParaRPr lang="en-US" sz="1800" dirty="0"/>
          </a:p>
          <a:p>
            <a:pPr algn="l"/>
            <a:r>
              <a:rPr lang="en-US" sz="1800" dirty="0"/>
              <a:t>🚀 Partners invited to help train Daena’s council at scale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p:txBody>
      </p:sp>
      <p:pic>
        <p:nvPicPr>
          <p:cNvPr id="2" name="ElevenLabs_Untitled_Project-8">
            <a:hlinkClick r:id="" action="ppaction://media"/>
            <a:extLst>
              <a:ext uri="{FF2B5EF4-FFF2-40B4-BE49-F238E27FC236}">
                <a16:creationId xmlns:a16="http://schemas.microsoft.com/office/drawing/2014/main" id="{4742DB50-296A-C24E-35F3-DA366CDAE7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rot="10634787">
            <a:off x="11836912" y="6138081"/>
            <a:ext cx="244475" cy="244475"/>
          </a:xfrm>
          <a:prstGeom prst="rect">
            <a:avLst/>
          </a:prstGeom>
        </p:spPr>
      </p:pic>
    </p:spTree>
    <p:extLst>
      <p:ext uri="{BB962C8B-B14F-4D97-AF65-F5344CB8AC3E}">
        <p14:creationId xmlns:p14="http://schemas.microsoft.com/office/powerpoint/2010/main" val="1057146124"/>
      </p:ext>
    </p:extLst>
  </p:cSld>
  <p:clrMapOvr>
    <a:masterClrMapping/>
  </p:clrMapOvr>
  <mc:AlternateContent xmlns:mc="http://schemas.openxmlformats.org/markup-compatibility/2006" xmlns:p14="http://schemas.microsoft.com/office/powerpoint/2010/main">
    <mc:Choice Requires="p14">
      <p:transition spd="slow" advClick="0" advTm="50000">
        <p14:pan dir="u"/>
      </p:transition>
    </mc:Choice>
    <mc:Fallback xmlns="">
      <p:transition spd="slow" advClick="0" advTm="5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09A854-DC2C-4819-8388-DC22E179537D}"/>
              </a:ext>
            </a:extLst>
          </p:cNvPr>
          <p:cNvSpPr>
            <a:spLocks noGrp="1"/>
          </p:cNvSpPr>
          <p:nvPr>
            <p:ph type="sldNum" sz="quarter" idx="12"/>
          </p:nvPr>
        </p:nvSpPr>
        <p:spPr>
          <a:xfrm>
            <a:off x="9448800" y="6492875"/>
            <a:ext cx="2743200" cy="365125"/>
          </a:xfrm>
        </p:spPr>
        <p:txBody>
          <a:bodyPr/>
          <a:lstStyle/>
          <a:p>
            <a:fld id="{A402E4C0-AD5E-4E8C-9F21-7CCE474BDCEB}" type="slidenum">
              <a:rPr lang="en-US" smtClean="0"/>
              <a:pPr/>
              <a:t>9</a:t>
            </a:fld>
            <a:endParaRPr lang="en-US" dirty="0"/>
          </a:p>
        </p:txBody>
      </p:sp>
      <p:pic>
        <p:nvPicPr>
          <p:cNvPr id="14" name="Picture 13" descr="A diagram of a company&#10;&#10;AI-generated content may be incorrect.">
            <a:extLst>
              <a:ext uri="{FF2B5EF4-FFF2-40B4-BE49-F238E27FC236}">
                <a16:creationId xmlns:a16="http://schemas.microsoft.com/office/drawing/2014/main" id="{BBD44D9C-9B75-750C-B339-CFBB08B9F316}"/>
              </a:ext>
            </a:extLst>
          </p:cNvPr>
          <p:cNvPicPr>
            <a:picLocks noChangeAspect="1"/>
          </p:cNvPicPr>
          <p:nvPr/>
        </p:nvPicPr>
        <p:blipFill>
          <a:blip r:embed="rId5"/>
          <a:stretch>
            <a:fillRect/>
          </a:stretch>
        </p:blipFill>
        <p:spPr>
          <a:xfrm>
            <a:off x="752359" y="620983"/>
            <a:ext cx="10462524" cy="5344740"/>
          </a:xfrm>
          <a:prstGeom prst="rect">
            <a:avLst/>
          </a:prstGeom>
        </p:spPr>
      </p:pic>
      <p:pic>
        <p:nvPicPr>
          <p:cNvPr id="3" name="ElevenLabs_Untitled_Project-9">
            <a:hlinkClick r:id="" action="ppaction://media"/>
            <a:extLst>
              <a:ext uri="{FF2B5EF4-FFF2-40B4-BE49-F238E27FC236}">
                <a16:creationId xmlns:a16="http://schemas.microsoft.com/office/drawing/2014/main" id="{003D7EDC-C472-3A27-9342-58067456AE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10800000">
            <a:off x="11887866" y="6248400"/>
            <a:ext cx="244475" cy="244475"/>
          </a:xfrm>
          <a:prstGeom prst="rect">
            <a:avLst/>
          </a:prstGeom>
        </p:spPr>
      </p:pic>
    </p:spTree>
    <p:extLst>
      <p:ext uri="{BB962C8B-B14F-4D97-AF65-F5344CB8AC3E}">
        <p14:creationId xmlns:p14="http://schemas.microsoft.com/office/powerpoint/2010/main" val="387158079"/>
      </p:ext>
    </p:extLst>
  </p:cSld>
  <p:clrMapOvr>
    <a:masterClrMapping/>
  </p:clrMapOvr>
  <mc:AlternateContent xmlns:mc="http://schemas.openxmlformats.org/markup-compatibility/2006">
    <mc:Choice xmlns:p14="http://schemas.microsoft.com/office/powerpoint/2010/main" Requires="p14">
      <p:transition spd="slow" p14:dur="2000" advClick="0" advTm="34000">
        <p14:vortex dir="r"/>
      </p:transition>
    </mc:Choice>
    <mc:Fallback>
      <p:transition spd="slow" advClick="0" advTm="3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25116</TotalTime>
  <Words>2437</Words>
  <Application>Microsoft Office PowerPoint</Application>
  <PresentationFormat>Widescreen</PresentationFormat>
  <Paragraphs>212</Paragraphs>
  <Slides>13</Slides>
  <Notes>13</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Bierstadt</vt:lpstr>
      <vt:lpstr>Calibri</vt:lpstr>
      <vt:lpstr>Courier New</vt:lpstr>
      <vt:lpstr>Posterama</vt:lpstr>
      <vt:lpstr>Posterama Bold</vt:lpstr>
      <vt:lpstr>Posterama Bold (Headings)\</vt:lpstr>
      <vt:lpstr>Office Theme</vt:lpstr>
      <vt:lpstr>Pitch Deck daena</vt:lpstr>
      <vt:lpstr>Problems</vt:lpstr>
      <vt:lpstr>PowerPoint Presentation</vt:lpstr>
      <vt:lpstr>Our solution DAENA VP the ai-native executive</vt:lpstr>
      <vt:lpstr>PowerPoint Presentation</vt:lpstr>
      <vt:lpstr>• Agentic AI Market:  $5.4B → $50B by 2030 (~46% CAGR)  • ai platform market:  $18B → $94B by 2030 (~39% CAGR)  • Orchestration &amp; Governance Tools:  $0.9B → $5.8B by 2029 (~45% CAGR)</vt:lpstr>
      <vt:lpstr>PowerPoint Presentation</vt:lpstr>
      <vt:lpstr>traction</vt:lpstr>
      <vt:lpstr>PowerPoint Presentation</vt:lpstr>
      <vt:lpstr>Market size</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masoud masoori</dc:creator>
  <cp:lastModifiedBy>masoud masoori</cp:lastModifiedBy>
  <cp:revision>166</cp:revision>
  <dcterms:created xsi:type="dcterms:W3CDTF">2025-08-22T01:55:22Z</dcterms:created>
  <dcterms:modified xsi:type="dcterms:W3CDTF">2025-09-14T00:38:14Z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